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2" r:id="rId4"/>
  </p:sldMasterIdLst>
  <p:notesMasterIdLst>
    <p:notesMasterId r:id="rId13"/>
  </p:notesMasterIdLst>
  <p:sldIdLst>
    <p:sldId id="275" r:id="rId5"/>
    <p:sldId id="285" r:id="rId6"/>
    <p:sldId id="286" r:id="rId7"/>
    <p:sldId id="278" r:id="rId8"/>
    <p:sldId id="279" r:id="rId9"/>
    <p:sldId id="284" r:id="rId10"/>
    <p:sldId id="281" r:id="rId11"/>
    <p:sldId id="283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470A906-C00E-4A16-D93D-8FD15C58276C}" name="Picha, Marlene" initials="MP" userId="S::marlene.picha@nvbw.de::5141a318-e488-4414-98f7-a6319f0e664d" providerId="AD"/>
  <p188:author id="{2861E21C-4097-2F57-8039-089D0A4BAA44}" name="Franz, Jasmin" initials="JF" userId="S::J.Franz@ludwigsburg.de::3e7f6f99-95a1-4377-8bac-8ba867ddad5e" providerId="AD"/>
  <p188:author id="{CF8B3671-7871-8606-A0E5-DEC90B4290C8}" name="Zieger, Jana" initials="JZ" userId="S::J.Zieger@herrenberg.de::2108794c-cd1d-47b9-8376-9f48a5b47400" providerId="AD"/>
  <p188:author id="{934A3B79-52BA-86F7-5E42-C42123D8AF21}" name="Radke, Emmi" initials="ER" userId="S::Emmi.Radke@nvbw.de::03dbb885-ee9f-4b1d-9554-e755947ecdfa" providerId="AD"/>
  <p188:author id="{F94F76B9-A71B-E242-5F35-51B12041B5EE}" name="Falkinger, Antje" initials="FA" userId="S::antje.falkinger_nvbw.de#ext#@ludwigsburg.onmicrosoft.com::6db1491a-6eae-4785-95c8-7e6b4498fa1a" providerId="AD"/>
  <p188:author id="{4C5328E2-BB14-0AB7-8D37-4DD632EA99C5}" name="Falkinger, Antje" initials="AF" userId="S::Antje.Falkinger@nvbw.de::8d19d08e-0380-4f76-ba17-fab31a4a7a9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CA33"/>
    <a:srgbClr val="0B4C8D"/>
    <a:srgbClr val="006F31"/>
    <a:srgbClr val="057134"/>
    <a:srgbClr val="B3DE4F"/>
    <a:srgbClr val="195FFF"/>
    <a:srgbClr val="2657F2"/>
    <a:srgbClr val="E6A000"/>
    <a:srgbClr val="941814"/>
    <a:srgbClr val="6BE7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5E5B89-2CFE-47EE-8172-F191AEC29C4E}" v="26" dt="2025-06-17T08:43:14.6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ieger, Jana" userId="S::j.zieger_herrenberg.de#ext#@ludwigsburg.onmicrosoft.com::57a4a6bc-3bcd-4488-afb0-50cf0552fbfd" providerId="AD" clId="Web-{FA247F3E-D536-1EB8-4E5B-31343F1E355B}"/>
    <pc:docChg chg="modSld">
      <pc:chgData name="Zieger, Jana" userId="S::j.zieger_herrenberg.de#ext#@ludwigsburg.onmicrosoft.com::57a4a6bc-3bcd-4488-afb0-50cf0552fbfd" providerId="AD" clId="Web-{FA247F3E-D536-1EB8-4E5B-31343F1E355B}" dt="2025-04-14T15:06:27.166" v="1" actId="1076"/>
      <pc:docMkLst>
        <pc:docMk/>
      </pc:docMkLst>
      <pc:sldChg chg="modSp">
        <pc:chgData name="Zieger, Jana" userId="S::j.zieger_herrenberg.de#ext#@ludwigsburg.onmicrosoft.com::57a4a6bc-3bcd-4488-afb0-50cf0552fbfd" providerId="AD" clId="Web-{FA247F3E-D536-1EB8-4E5B-31343F1E355B}" dt="2025-04-14T15:06:27.166" v="1" actId="1076"/>
        <pc:sldMkLst>
          <pc:docMk/>
          <pc:sldMk cId="3948197043" sldId="258"/>
        </pc:sldMkLst>
      </pc:sldChg>
    </pc:docChg>
  </pc:docChgLst>
  <pc:docChgLst>
    <pc:chgData name="Zieger, Jana" userId="2108794c-cd1d-47b9-8376-9f48a5b47400" providerId="ADAL" clId="{095E5B89-2CFE-47EE-8172-F191AEC29C4E}"/>
    <pc:docChg chg="undo custSel addSld delSld modSld modMainMaster">
      <pc:chgData name="Zieger, Jana" userId="2108794c-cd1d-47b9-8376-9f48a5b47400" providerId="ADAL" clId="{095E5B89-2CFE-47EE-8172-F191AEC29C4E}" dt="2025-06-17T08:45:06.779" v="28" actId="478"/>
      <pc:docMkLst>
        <pc:docMk/>
      </pc:docMkLst>
      <pc:sldChg chg="addSp delSp modSp add del mod">
        <pc:chgData name="Zieger, Jana" userId="2108794c-cd1d-47b9-8376-9f48a5b47400" providerId="ADAL" clId="{095E5B89-2CFE-47EE-8172-F191AEC29C4E}" dt="2025-06-17T08:45:06.779" v="28" actId="478"/>
        <pc:sldMkLst>
          <pc:docMk/>
          <pc:sldMk cId="4181016086" sldId="275"/>
        </pc:sldMkLst>
        <pc:picChg chg="add del mod">
          <ac:chgData name="Zieger, Jana" userId="2108794c-cd1d-47b9-8376-9f48a5b47400" providerId="ADAL" clId="{095E5B89-2CFE-47EE-8172-F191AEC29C4E}" dt="2025-06-17T08:45:06.779" v="28" actId="478"/>
          <ac:picMkLst>
            <pc:docMk/>
            <pc:sldMk cId="4181016086" sldId="275"/>
            <ac:picMk id="3" creationId="{09C1FBE0-55F2-8DD5-2859-7A09DFE90C02}"/>
          </ac:picMkLst>
        </pc:picChg>
      </pc:sldChg>
      <pc:sldMasterChg chg="modSldLayout">
        <pc:chgData name="Zieger, Jana" userId="2108794c-cd1d-47b9-8376-9f48a5b47400" providerId="ADAL" clId="{095E5B89-2CFE-47EE-8172-F191AEC29C4E}" dt="2025-06-17T08:43:14.645" v="27" actId="1076"/>
        <pc:sldMasterMkLst>
          <pc:docMk/>
          <pc:sldMasterMk cId="2908290118" sldId="2147483752"/>
        </pc:sldMasterMkLst>
        <pc:sldLayoutChg chg="addSp delSp modSp mod">
          <pc:chgData name="Zieger, Jana" userId="2108794c-cd1d-47b9-8376-9f48a5b47400" providerId="ADAL" clId="{095E5B89-2CFE-47EE-8172-F191AEC29C4E}" dt="2025-06-17T08:43:14.645" v="27" actId="1076"/>
          <pc:sldLayoutMkLst>
            <pc:docMk/>
            <pc:sldMasterMk cId="2908290118" sldId="2147483752"/>
            <pc:sldLayoutMk cId="3467572015" sldId="2147483749"/>
          </pc:sldLayoutMkLst>
          <pc:picChg chg="add del mod">
            <ac:chgData name="Zieger, Jana" userId="2108794c-cd1d-47b9-8376-9f48a5b47400" providerId="ADAL" clId="{095E5B89-2CFE-47EE-8172-F191AEC29C4E}" dt="2025-06-17T08:41:29.532" v="12" actId="478"/>
            <ac:picMkLst>
              <pc:docMk/>
              <pc:sldMasterMk cId="2908290118" sldId="2147483752"/>
              <pc:sldLayoutMk cId="3467572015" sldId="2147483749"/>
              <ac:picMk id="2" creationId="{09C1FBE0-55F2-8DD5-2859-7A09DFE90C02}"/>
            </ac:picMkLst>
          </pc:picChg>
          <pc:picChg chg="add del mod">
            <ac:chgData name="Zieger, Jana" userId="2108794c-cd1d-47b9-8376-9f48a5b47400" providerId="ADAL" clId="{095E5B89-2CFE-47EE-8172-F191AEC29C4E}" dt="2025-06-17T08:42:41.150" v="15" actId="478"/>
            <ac:picMkLst>
              <pc:docMk/>
              <pc:sldMasterMk cId="2908290118" sldId="2147483752"/>
              <pc:sldLayoutMk cId="3467572015" sldId="2147483749"/>
              <ac:picMk id="6" creationId="{2984434E-A5F6-6467-9A49-0B40DA2505D3}"/>
            </ac:picMkLst>
          </pc:picChg>
          <pc:picChg chg="add mod">
            <ac:chgData name="Zieger, Jana" userId="2108794c-cd1d-47b9-8376-9f48a5b47400" providerId="ADAL" clId="{095E5B89-2CFE-47EE-8172-F191AEC29C4E}" dt="2025-06-17T08:43:06.331" v="26" actId="1076"/>
            <ac:picMkLst>
              <pc:docMk/>
              <pc:sldMasterMk cId="2908290118" sldId="2147483752"/>
              <pc:sldLayoutMk cId="3467572015" sldId="2147483749"/>
              <ac:picMk id="7" creationId="{5B2A0130-E8EE-FE8F-7EFD-0C5F61935FDB}"/>
            </ac:picMkLst>
          </pc:picChg>
          <pc:picChg chg="add mod">
            <ac:chgData name="Zieger, Jana" userId="2108794c-cd1d-47b9-8376-9f48a5b47400" providerId="ADAL" clId="{095E5B89-2CFE-47EE-8172-F191AEC29C4E}" dt="2025-06-17T08:43:14.645" v="27" actId="1076"/>
            <ac:picMkLst>
              <pc:docMk/>
              <pc:sldMasterMk cId="2908290118" sldId="2147483752"/>
              <pc:sldLayoutMk cId="3467572015" sldId="2147483749"/>
              <ac:picMk id="9" creationId="{B5D67C5C-5863-8B3D-FB8A-D8940384168B}"/>
            </ac:picMkLst>
          </pc:picChg>
        </pc:sldLayoutChg>
      </pc:sldMasterChg>
    </pc:docChg>
  </pc:docChgLst>
  <pc:docChgLst>
    <pc:chgData name="Zieger, Jana" userId="2108794c-cd1d-47b9-8376-9f48a5b47400" providerId="ADAL" clId="{F43BDBCC-207F-4126-B4B0-B05F150CB096}"/>
    <pc:docChg chg="undo custSel delSld modSld">
      <pc:chgData name="Zieger, Jana" userId="2108794c-cd1d-47b9-8376-9f48a5b47400" providerId="ADAL" clId="{F43BDBCC-207F-4126-B4B0-B05F150CB096}" dt="2025-05-14T12:30:13.925" v="163" actId="207"/>
      <pc:docMkLst>
        <pc:docMk/>
      </pc:docMkLst>
      <pc:sldChg chg="del">
        <pc:chgData name="Zieger, Jana" userId="2108794c-cd1d-47b9-8376-9f48a5b47400" providerId="ADAL" clId="{F43BDBCC-207F-4126-B4B0-B05F150CB096}" dt="2025-05-14T12:07:49.752" v="0" actId="47"/>
        <pc:sldMkLst>
          <pc:docMk/>
          <pc:sldMk cId="2286600568" sldId="271"/>
        </pc:sldMkLst>
      </pc:sldChg>
      <pc:sldChg chg="modSp mod">
        <pc:chgData name="Zieger, Jana" userId="2108794c-cd1d-47b9-8376-9f48a5b47400" providerId="ADAL" clId="{F43BDBCC-207F-4126-B4B0-B05F150CB096}" dt="2025-05-14T12:11:36.696" v="141" actId="20577"/>
        <pc:sldMkLst>
          <pc:docMk/>
          <pc:sldMk cId="2381811057" sldId="278"/>
        </pc:sldMkLst>
        <pc:spChg chg="mod">
          <ac:chgData name="Zieger, Jana" userId="2108794c-cd1d-47b9-8376-9f48a5b47400" providerId="ADAL" clId="{F43BDBCC-207F-4126-B4B0-B05F150CB096}" dt="2025-05-14T12:11:36.696" v="141" actId="20577"/>
          <ac:spMkLst>
            <pc:docMk/>
            <pc:sldMk cId="2381811057" sldId="278"/>
            <ac:spMk id="5" creationId="{F343B081-5497-2624-5617-8E632BE1F8E4}"/>
          </ac:spMkLst>
        </pc:spChg>
        <pc:spChg chg="mod">
          <ac:chgData name="Zieger, Jana" userId="2108794c-cd1d-47b9-8376-9f48a5b47400" providerId="ADAL" clId="{F43BDBCC-207F-4126-B4B0-B05F150CB096}" dt="2025-05-14T12:10:45.916" v="81" actId="27636"/>
          <ac:spMkLst>
            <pc:docMk/>
            <pc:sldMk cId="2381811057" sldId="278"/>
            <ac:spMk id="11" creationId="{6412F168-549A-40D8-4DDD-130F46651A7B}"/>
          </ac:spMkLst>
        </pc:spChg>
      </pc:sldChg>
      <pc:sldChg chg="modSp mod">
        <pc:chgData name="Zieger, Jana" userId="2108794c-cd1d-47b9-8376-9f48a5b47400" providerId="ADAL" clId="{F43BDBCC-207F-4126-B4B0-B05F150CB096}" dt="2025-05-14T12:30:10.833" v="162" actId="207"/>
        <pc:sldMkLst>
          <pc:docMk/>
          <pc:sldMk cId="4202392501" sldId="279"/>
        </pc:sldMkLst>
        <pc:spChg chg="mod">
          <ac:chgData name="Zieger, Jana" userId="2108794c-cd1d-47b9-8376-9f48a5b47400" providerId="ADAL" clId="{F43BDBCC-207F-4126-B4B0-B05F150CB096}" dt="2025-05-14T12:30:10.833" v="162" actId="207"/>
          <ac:spMkLst>
            <pc:docMk/>
            <pc:sldMk cId="4202392501" sldId="279"/>
            <ac:spMk id="3" creationId="{126D0D6C-F104-8442-29E6-E17ED64DE61A}"/>
          </ac:spMkLst>
        </pc:spChg>
      </pc:sldChg>
      <pc:sldChg chg="modSp mod">
        <pc:chgData name="Zieger, Jana" userId="2108794c-cd1d-47b9-8376-9f48a5b47400" providerId="ADAL" clId="{F43BDBCC-207F-4126-B4B0-B05F150CB096}" dt="2025-05-14T12:30:13.925" v="163" actId="207"/>
        <pc:sldMkLst>
          <pc:docMk/>
          <pc:sldMk cId="1309294501" sldId="281"/>
        </pc:sldMkLst>
        <pc:spChg chg="mod">
          <ac:chgData name="Zieger, Jana" userId="2108794c-cd1d-47b9-8376-9f48a5b47400" providerId="ADAL" clId="{F43BDBCC-207F-4126-B4B0-B05F150CB096}" dt="2025-05-14T12:30:13.925" v="163" actId="207"/>
          <ac:spMkLst>
            <pc:docMk/>
            <pc:sldMk cId="1309294501" sldId="281"/>
            <ac:spMk id="8" creationId="{CA6DF3FD-BE30-F579-3323-89B268AEC9D2}"/>
          </ac:spMkLst>
        </pc:spChg>
      </pc:sldChg>
      <pc:sldChg chg="addSp modSp mod">
        <pc:chgData name="Zieger, Jana" userId="2108794c-cd1d-47b9-8376-9f48a5b47400" providerId="ADAL" clId="{F43BDBCC-207F-4126-B4B0-B05F150CB096}" dt="2025-05-14T12:30:07.123" v="161" actId="207"/>
        <pc:sldMkLst>
          <pc:docMk/>
          <pc:sldMk cId="3034164094" sldId="283"/>
        </pc:sldMkLst>
        <pc:spChg chg="mod">
          <ac:chgData name="Zieger, Jana" userId="2108794c-cd1d-47b9-8376-9f48a5b47400" providerId="ADAL" clId="{F43BDBCC-207F-4126-B4B0-B05F150CB096}" dt="2025-05-14T12:30:07.123" v="161" actId="207"/>
          <ac:spMkLst>
            <pc:docMk/>
            <pc:sldMk cId="3034164094" sldId="283"/>
            <ac:spMk id="7" creationId="{40E7A4ED-2761-0DF5-DF30-11BD16640A55}"/>
          </ac:spMkLst>
        </pc:spChg>
        <pc:picChg chg="add mod">
          <ac:chgData name="Zieger, Jana" userId="2108794c-cd1d-47b9-8376-9f48a5b47400" providerId="ADAL" clId="{F43BDBCC-207F-4126-B4B0-B05F150CB096}" dt="2025-05-14T12:29:43.089" v="159" actId="14100"/>
          <ac:picMkLst>
            <pc:docMk/>
            <pc:sldMk cId="3034164094" sldId="283"/>
            <ac:picMk id="8" creationId="{405671E8-9023-2295-6C79-AB57C9D89452}"/>
          </ac:picMkLst>
        </pc:picChg>
      </pc:sldChg>
      <pc:sldChg chg="modSp mod">
        <pc:chgData name="Zieger, Jana" userId="2108794c-cd1d-47b9-8376-9f48a5b47400" providerId="ADAL" clId="{F43BDBCC-207F-4126-B4B0-B05F150CB096}" dt="2025-05-14T12:09:02.049" v="36" actId="1076"/>
        <pc:sldMkLst>
          <pc:docMk/>
          <pc:sldMk cId="1413928664" sldId="284"/>
        </pc:sldMkLst>
        <pc:spChg chg="mod">
          <ac:chgData name="Zieger, Jana" userId="2108794c-cd1d-47b9-8376-9f48a5b47400" providerId="ADAL" clId="{F43BDBCC-207F-4126-B4B0-B05F150CB096}" dt="2025-05-14T12:09:02.049" v="36" actId="1076"/>
          <ac:spMkLst>
            <pc:docMk/>
            <pc:sldMk cId="1413928664" sldId="284"/>
            <ac:spMk id="12" creationId="{221E3903-3288-6ADC-977A-F7C235AE4CA4}"/>
          </ac:spMkLst>
        </pc:spChg>
        <pc:spChg chg="mod">
          <ac:chgData name="Zieger, Jana" userId="2108794c-cd1d-47b9-8376-9f48a5b47400" providerId="ADAL" clId="{F43BDBCC-207F-4126-B4B0-B05F150CB096}" dt="2025-05-14T12:08:28.937" v="35" actId="1035"/>
          <ac:spMkLst>
            <pc:docMk/>
            <pc:sldMk cId="1413928664" sldId="284"/>
            <ac:spMk id="13" creationId="{6804BA49-45CF-FE3A-064F-3D55F9A1C5DB}"/>
          </ac:spMkLst>
        </pc:spChg>
      </pc:sldChg>
      <pc:sldChg chg="del">
        <pc:chgData name="Zieger, Jana" userId="2108794c-cd1d-47b9-8376-9f48a5b47400" providerId="ADAL" clId="{F43BDBCC-207F-4126-B4B0-B05F150CB096}" dt="2025-05-14T12:07:50.646" v="1" actId="47"/>
        <pc:sldMkLst>
          <pc:docMk/>
          <pc:sldMk cId="797324249" sldId="287"/>
        </pc:sldMkLst>
      </pc:sldChg>
      <pc:sldChg chg="del">
        <pc:chgData name="Zieger, Jana" userId="2108794c-cd1d-47b9-8376-9f48a5b47400" providerId="ADAL" clId="{F43BDBCC-207F-4126-B4B0-B05F150CB096}" dt="2025-05-14T12:07:51.992" v="3" actId="47"/>
        <pc:sldMkLst>
          <pc:docMk/>
          <pc:sldMk cId="2587774067" sldId="289"/>
        </pc:sldMkLst>
      </pc:sldChg>
      <pc:sldChg chg="del">
        <pc:chgData name="Zieger, Jana" userId="2108794c-cd1d-47b9-8376-9f48a5b47400" providerId="ADAL" clId="{F43BDBCC-207F-4126-B4B0-B05F150CB096}" dt="2025-05-14T12:07:52.676" v="4" actId="47"/>
        <pc:sldMkLst>
          <pc:docMk/>
          <pc:sldMk cId="4024437340" sldId="290"/>
        </pc:sldMkLst>
      </pc:sldChg>
      <pc:sldChg chg="del">
        <pc:chgData name="Zieger, Jana" userId="2108794c-cd1d-47b9-8376-9f48a5b47400" providerId="ADAL" clId="{F43BDBCC-207F-4126-B4B0-B05F150CB096}" dt="2025-05-14T12:07:54.508" v="6" actId="47"/>
        <pc:sldMkLst>
          <pc:docMk/>
          <pc:sldMk cId="3705942648" sldId="292"/>
        </pc:sldMkLst>
      </pc:sldChg>
      <pc:sldChg chg="del">
        <pc:chgData name="Zieger, Jana" userId="2108794c-cd1d-47b9-8376-9f48a5b47400" providerId="ADAL" clId="{F43BDBCC-207F-4126-B4B0-B05F150CB096}" dt="2025-05-14T12:07:55.373" v="7" actId="47"/>
        <pc:sldMkLst>
          <pc:docMk/>
          <pc:sldMk cId="847131222" sldId="293"/>
        </pc:sldMkLst>
      </pc:sldChg>
      <pc:sldChg chg="del">
        <pc:chgData name="Zieger, Jana" userId="2108794c-cd1d-47b9-8376-9f48a5b47400" providerId="ADAL" clId="{F43BDBCC-207F-4126-B4B0-B05F150CB096}" dt="2025-05-14T12:07:53.669" v="5" actId="47"/>
        <pc:sldMkLst>
          <pc:docMk/>
          <pc:sldMk cId="3770927107" sldId="294"/>
        </pc:sldMkLst>
      </pc:sldChg>
      <pc:sldChg chg="del">
        <pc:chgData name="Zieger, Jana" userId="2108794c-cd1d-47b9-8376-9f48a5b47400" providerId="ADAL" clId="{F43BDBCC-207F-4126-B4B0-B05F150CB096}" dt="2025-05-14T12:07:51.376" v="2" actId="47"/>
        <pc:sldMkLst>
          <pc:docMk/>
          <pc:sldMk cId="3475170894" sldId="295"/>
        </pc:sldMkLst>
      </pc:sldChg>
    </pc:docChg>
  </pc:docChgLst>
  <pc:docChgLst>
    <pc:chgData name="Franz, Jasmin" userId="3e7f6f99-95a1-4377-8bac-8ba867ddad5e" providerId="ADAL" clId="{97EF571F-383F-4628-A8A9-E885C17012A4}"/>
    <pc:docChg chg="custSel modSld">
      <pc:chgData name="Franz, Jasmin" userId="3e7f6f99-95a1-4377-8bac-8ba867ddad5e" providerId="ADAL" clId="{97EF571F-383F-4628-A8A9-E885C17012A4}" dt="2025-05-14T09:55:07.254" v="31" actId="20577"/>
      <pc:docMkLst>
        <pc:docMk/>
      </pc:docMkLst>
      <pc:sldChg chg="modSp mod">
        <pc:chgData name="Franz, Jasmin" userId="3e7f6f99-95a1-4377-8bac-8ba867ddad5e" providerId="ADAL" clId="{97EF571F-383F-4628-A8A9-E885C17012A4}" dt="2025-05-14T09:55:07.254" v="31" actId="20577"/>
        <pc:sldMkLst>
          <pc:docMk/>
          <pc:sldMk cId="3034164094" sldId="283"/>
        </pc:sldMkLst>
        <pc:spChg chg="mod">
          <ac:chgData name="Franz, Jasmin" userId="3e7f6f99-95a1-4377-8bac-8ba867ddad5e" providerId="ADAL" clId="{97EF571F-383F-4628-A8A9-E885C17012A4}" dt="2025-05-14T09:55:07.254" v="31" actId="20577"/>
          <ac:spMkLst>
            <pc:docMk/>
            <pc:sldMk cId="3034164094" sldId="283"/>
            <ac:spMk id="7" creationId="{40E7A4ED-2761-0DF5-DF30-11BD16640A55}"/>
          </ac:spMkLst>
        </pc:spChg>
      </pc:sldChg>
      <pc:sldChg chg="modSp mod">
        <pc:chgData name="Franz, Jasmin" userId="3e7f6f99-95a1-4377-8bac-8ba867ddad5e" providerId="ADAL" clId="{97EF571F-383F-4628-A8A9-E885C17012A4}" dt="2025-05-14T08:51:17.974" v="0" actId="20577"/>
        <pc:sldMkLst>
          <pc:docMk/>
          <pc:sldMk cId="3656626399" sldId="286"/>
        </pc:sldMkLst>
        <pc:spChg chg="mod">
          <ac:chgData name="Franz, Jasmin" userId="3e7f6f99-95a1-4377-8bac-8ba867ddad5e" providerId="ADAL" clId="{97EF571F-383F-4628-A8A9-E885C17012A4}" dt="2025-05-14T08:51:17.974" v="0" actId="20577"/>
          <ac:spMkLst>
            <pc:docMk/>
            <pc:sldMk cId="3656626399" sldId="286"/>
            <ac:spMk id="7" creationId="{767670B4-C5A8-0A34-5F0A-2D12313193EB}"/>
          </ac:spMkLst>
        </pc:spChg>
      </pc:sldChg>
      <pc:sldChg chg="modSp mod">
        <pc:chgData name="Franz, Jasmin" userId="3e7f6f99-95a1-4377-8bac-8ba867ddad5e" providerId="ADAL" clId="{97EF571F-383F-4628-A8A9-E885C17012A4}" dt="2025-05-14T08:51:34.151" v="1" actId="20577"/>
        <pc:sldMkLst>
          <pc:docMk/>
          <pc:sldMk cId="3475170894" sldId="29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D8DD4E-7CEA-49E4-9A1B-7D9FD8DF74E0}" type="datetimeFigureOut">
              <a:rPr lang="de-DE" smtClean="0"/>
              <a:t>17.06.2025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8B04F-21C5-4C04-8B24-99194FC867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9967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2416F-4FFA-C298-45EE-EB5DC3526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171AE24-D07A-F268-6E83-FD4313F763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E728180-9BAF-767C-D4DF-7108B81973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139085-776F-672C-9D51-5EEA328BCC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F8B04F-21C5-4C04-8B24-99194FC8678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977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49443B-BDC9-DB9B-8AD5-78C12B3D3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4A57826-C274-3508-F457-8CABECE92E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4AE8598-4A50-00E2-D78A-D3FA6A3E85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7B75271-32CF-D0F4-663B-BD8E50B31D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F8B04F-21C5-4C04-8B24-99194FC8678E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0682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>
            <a:extLst>
              <a:ext uri="{FF2B5EF4-FFF2-40B4-BE49-F238E27FC236}">
                <a16:creationId xmlns:a16="http://schemas.microsoft.com/office/drawing/2014/main" id="{C9071238-85D1-DE02-18A0-0AD43AAAF5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8"/>
          <a:stretch/>
        </p:blipFill>
        <p:spPr>
          <a:xfrm>
            <a:off x="0" y="-71742"/>
            <a:ext cx="12192000" cy="6881477"/>
          </a:xfrm>
          <a:prstGeom prst="rect">
            <a:avLst/>
          </a:prstGeom>
          <a:solidFill>
            <a:srgbClr val="0B4C8D"/>
          </a:solidFill>
        </p:spPr>
      </p:pic>
      <p:pic>
        <p:nvPicPr>
          <p:cNvPr id="6" name="Grafik 5" descr="Ein Bild, das Text, Screenshot, Kommunikationsgerät, Handy enthält.&#10;&#10;KI-generierte Inhalte können fehlerhaft sein.">
            <a:extLst>
              <a:ext uri="{FF2B5EF4-FFF2-40B4-BE49-F238E27FC236}">
                <a16:creationId xmlns:a16="http://schemas.microsoft.com/office/drawing/2014/main" id="{2267D5E3-8EAB-C33B-0B0A-460EF6ED40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620" y="2477087"/>
            <a:ext cx="7028971" cy="4311952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0A3711A3-1601-25D0-F85D-DECDEE071B8C}"/>
              </a:ext>
            </a:extLst>
          </p:cNvPr>
          <p:cNvSpPr txBox="1"/>
          <p:nvPr userDrawn="1"/>
        </p:nvSpPr>
        <p:spPr>
          <a:xfrm>
            <a:off x="254535" y="2240021"/>
            <a:ext cx="540331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>
                <a:solidFill>
                  <a:schemeClr val="bg1"/>
                </a:solidFill>
              </a:rPr>
              <a:t>OPEN-SOURCE BASIERTE MOBILITÄTSPLATTFORM &amp; COMMUNITY-NETZWERK</a:t>
            </a:r>
          </a:p>
        </p:txBody>
      </p:sp>
      <p:pic>
        <p:nvPicPr>
          <p:cNvPr id="2" name="Grafik 1" descr="Ein Bild, das Schrift, Text, Grafiken, Logo enthält.&#10;&#10;KI-generierte Inhalte können fehlerhaft sein.">
            <a:extLst>
              <a:ext uri="{FF2B5EF4-FFF2-40B4-BE49-F238E27FC236}">
                <a16:creationId xmlns:a16="http://schemas.microsoft.com/office/drawing/2014/main" id="{59232D97-B6E3-52AA-513F-F25253878C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35" y="598256"/>
            <a:ext cx="6214518" cy="127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467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908E30C4-D4BA-E519-C884-DF110151EA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8"/>
          <a:stretch/>
        </p:blipFill>
        <p:spPr>
          <a:xfrm>
            <a:off x="0" y="-14592"/>
            <a:ext cx="12192000" cy="6881477"/>
          </a:xfrm>
          <a:prstGeom prst="rect">
            <a:avLst/>
          </a:prstGeom>
          <a:solidFill>
            <a:srgbClr val="057134"/>
          </a:solidFill>
        </p:spPr>
      </p:pic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9C297436-9D23-A52F-CCEC-4CC0E6A04A22}"/>
              </a:ext>
            </a:extLst>
          </p:cNvPr>
          <p:cNvSpPr/>
          <p:nvPr userDrawn="1"/>
        </p:nvSpPr>
        <p:spPr>
          <a:xfrm>
            <a:off x="1081087" y="857249"/>
            <a:ext cx="10029825" cy="13620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1770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1192" y="2340864"/>
            <a:ext cx="11029615" cy="3634486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  <a:lvl2pPr marL="609750" indent="-285750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  <a:lvl3pPr marL="915750" indent="-285750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DC333-EE6E-4599-9D44-5E3B9BA6D060}" type="datetime1">
              <a:rPr lang="en-US" smtClean="0"/>
              <a:t>6/17/2025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Community stadtnavi-Basierter Instanzen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53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B8E3-5665-4EB7-B89B-FAA8899B0E97}" type="datetime1">
              <a:rPr lang="en-US" smtClean="0"/>
              <a:t>6/17/2025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Community stadtnavi-Basierter Instanzen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65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867BB6CA-8F6C-4F9C-B45F-7C90D57BDA7E}" type="datetime1">
              <a:rPr lang="en-US" smtClean="0"/>
              <a:t>6/17/2025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r>
              <a:rPr lang="en-US"/>
              <a:t>Community stadtnavi-Basierter Instanzen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90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35BD-1C9C-4EE2-ACD1-85BB3738601B}" type="datetime1">
              <a:rPr lang="en-US" smtClean="0"/>
              <a:t>6/17/2025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Community stadtnavi-Basierter Instanzen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/>
          </a:p>
        </p:txBody>
      </p:sp>
      <p:pic>
        <p:nvPicPr>
          <p:cNvPr id="6" name="Grafik 5" descr="Ein Bild, das Schrift, Text, Grafiken, Logo enthält.&#10;&#10;KI-generierte Inhalte können fehlerhaft sein.">
            <a:extLst>
              <a:ext uri="{FF2B5EF4-FFF2-40B4-BE49-F238E27FC236}">
                <a16:creationId xmlns:a16="http://schemas.microsoft.com/office/drawing/2014/main" id="{4D4B286F-5958-AF75-9632-F445A4DA7A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35" y="598256"/>
            <a:ext cx="6214518" cy="127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47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65A87-21E2-45DF-BC95-843E2332647E}" type="datetime1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Community stadtnavi-Basierter Instanzen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28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C7EC-DBA3-406C-83A6-89BDFC48F010}" type="datetime1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Community stadtnavi-Basierter Instanzen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798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  <a:prstGeom prst="rect">
            <a:avLst/>
          </a:prstGeo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1FDD7-5C05-4DE9-B632-439938EAEFC7}" type="datetime1">
              <a:rPr lang="en-US" smtClean="0"/>
              <a:t>6/17/2025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Community stadtnavi-Basierter Instanzen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81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0571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17201237-47B8-4E60-18D7-68151E6FE5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8"/>
          <a:stretch/>
        </p:blipFill>
        <p:spPr>
          <a:xfrm>
            <a:off x="0" y="0"/>
            <a:ext cx="12192000" cy="6881477"/>
          </a:xfrm>
          <a:prstGeom prst="rect">
            <a:avLst/>
          </a:prstGeom>
          <a:solidFill>
            <a:srgbClr val="057134"/>
          </a:solidFill>
        </p:spPr>
      </p:pic>
      <p:sp>
        <p:nvSpPr>
          <p:cNvPr id="12" name="TextBox 3">
            <a:extLst>
              <a:ext uri="{FF2B5EF4-FFF2-40B4-BE49-F238E27FC236}">
                <a16:creationId xmlns:a16="http://schemas.microsoft.com/office/drawing/2014/main" id="{8E83EC8C-89D4-FFE3-9422-A3C4A9A5D47B}"/>
              </a:ext>
            </a:extLst>
          </p:cNvPr>
          <p:cNvSpPr txBox="1"/>
          <p:nvPr userDrawn="1"/>
        </p:nvSpPr>
        <p:spPr>
          <a:xfrm>
            <a:off x="254535" y="2240021"/>
            <a:ext cx="540331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>
                <a:solidFill>
                  <a:schemeClr val="bg1"/>
                </a:solidFill>
              </a:rPr>
              <a:t>OPEN-SOURCE BASIERTE MOBILITÄTSPLATTFORM &amp; COMMUNITY-NETZWERK</a:t>
            </a:r>
          </a:p>
        </p:txBody>
      </p:sp>
      <p:pic>
        <p:nvPicPr>
          <p:cNvPr id="3" name="Grafik 2" descr="Ein Bild, das Schrift, Text, Grafiken, Logo enthält.&#10;&#10;KI-generierte Inhalte können fehlerhaft sein.">
            <a:extLst>
              <a:ext uri="{FF2B5EF4-FFF2-40B4-BE49-F238E27FC236}">
                <a16:creationId xmlns:a16="http://schemas.microsoft.com/office/drawing/2014/main" id="{8331CE5F-23E5-E65B-50D0-728903124C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35" y="598256"/>
            <a:ext cx="6214518" cy="1272107"/>
          </a:xfrm>
          <a:prstGeom prst="rect">
            <a:avLst/>
          </a:prstGeom>
        </p:spPr>
      </p:pic>
      <p:pic>
        <p:nvPicPr>
          <p:cNvPr id="7" name="Grafik 6" descr="Ein Bild, das Elektronik, Text, computer, Screenshot enthält.&#10;&#10;KI-generierte Inhalte können fehlerhaft sein.">
            <a:extLst>
              <a:ext uri="{FF2B5EF4-FFF2-40B4-BE49-F238E27FC236}">
                <a16:creationId xmlns:a16="http://schemas.microsoft.com/office/drawing/2014/main" id="{5B2A0130-E8EE-FE8F-7EFD-0C5F61935FD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736" y="754602"/>
            <a:ext cx="6858000" cy="6858000"/>
          </a:xfrm>
          <a:prstGeom prst="rect">
            <a:avLst/>
          </a:prstGeom>
        </p:spPr>
      </p:pic>
      <p:pic>
        <p:nvPicPr>
          <p:cNvPr id="9" name="Grafik 8" descr="Ein Bild, das Text, Screenshot, Handy, Kommunikationsgerät enthält.&#10;&#10;KI-generierte Inhalte können fehlerhaft sein.">
            <a:extLst>
              <a:ext uri="{FF2B5EF4-FFF2-40B4-BE49-F238E27FC236}">
                <a16:creationId xmlns:a16="http://schemas.microsoft.com/office/drawing/2014/main" id="{B5D67C5C-5863-8B3D-FB8A-D894038416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959" y="1802166"/>
            <a:ext cx="4908365" cy="490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72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rgbClr val="0B4C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D15131-F644-51C5-1ACD-E13AB0B96E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8"/>
          <a:stretch/>
        </p:blipFill>
        <p:spPr>
          <a:xfrm rot="1701137">
            <a:off x="5514806" y="-3207836"/>
            <a:ext cx="12192000" cy="6881477"/>
          </a:xfrm>
          <a:prstGeom prst="rect">
            <a:avLst/>
          </a:prstGeom>
          <a:solidFill>
            <a:srgbClr val="0B4C8D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4621621-B442-F2A6-2FB1-8B29B2D64CEF}"/>
              </a:ext>
            </a:extLst>
          </p:cNvPr>
          <p:cNvSpPr/>
          <p:nvPr userDrawn="1"/>
        </p:nvSpPr>
        <p:spPr>
          <a:xfrm>
            <a:off x="1" y="1732085"/>
            <a:ext cx="12192000" cy="5125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1192" y="2340864"/>
            <a:ext cx="11029615" cy="3634486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09750" indent="-285750"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915750" indent="-285750"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FD80-5EBA-4900-9BDB-745176258BC5}" type="datetime1">
              <a:rPr lang="en-US" smtClean="0"/>
              <a:t>6/17/2025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Community stadtnavi-Basierter Instanzen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C9B2D-5CE0-4970-B76C-EAE2884C238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8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solidFill>
          <a:srgbClr val="0571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D15131-F644-51C5-1ACD-E13AB0B96E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8"/>
          <a:stretch/>
        </p:blipFill>
        <p:spPr>
          <a:xfrm rot="1701137">
            <a:off x="5514806" y="-3207836"/>
            <a:ext cx="12192000" cy="6881477"/>
          </a:xfrm>
          <a:prstGeom prst="rect">
            <a:avLst/>
          </a:prstGeom>
          <a:solidFill>
            <a:srgbClr val="057134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4621621-B442-F2A6-2FB1-8B29B2D64CEF}"/>
              </a:ext>
            </a:extLst>
          </p:cNvPr>
          <p:cNvSpPr/>
          <p:nvPr userDrawn="1"/>
        </p:nvSpPr>
        <p:spPr>
          <a:xfrm>
            <a:off x="1" y="1732085"/>
            <a:ext cx="12192000" cy="5125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1193" y="2349656"/>
            <a:ext cx="11029615" cy="3634486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09750" indent="-285750"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915750" indent="-285750">
              <a:buClr>
                <a:schemeClr val="tx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A7FA6-5670-463C-BC28-3E74D3A8FF4F}" type="datetime1">
              <a:rPr lang="en-US" smtClean="0"/>
              <a:t>6/17/2025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Community stadtnavi-</a:t>
            </a:r>
            <a:r>
              <a:rPr lang="en-US" err="1"/>
              <a:t>Basierter</a:t>
            </a:r>
            <a:r>
              <a:rPr lang="en-US"/>
              <a:t> </a:t>
            </a:r>
            <a:r>
              <a:rPr lang="en-US" err="1"/>
              <a:t>Instanzen</a:t>
            </a:r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83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>
            <a:extLst>
              <a:ext uri="{FF2B5EF4-FFF2-40B4-BE49-F238E27FC236}">
                <a16:creationId xmlns:a16="http://schemas.microsoft.com/office/drawing/2014/main" id="{E8D542A6-3A78-90BF-E675-B9BDCCED49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8"/>
          <a:stretch/>
        </p:blipFill>
        <p:spPr>
          <a:xfrm rot="1701137">
            <a:off x="5514806" y="-3207836"/>
            <a:ext cx="12192000" cy="6881477"/>
          </a:xfrm>
          <a:prstGeom prst="rect">
            <a:avLst/>
          </a:prstGeom>
          <a:solidFill>
            <a:srgbClr val="0B4C8D"/>
          </a:solidFill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8B1F244F-5BE4-565A-EA93-3E7BE3C2DF40}"/>
              </a:ext>
            </a:extLst>
          </p:cNvPr>
          <p:cNvSpPr/>
          <p:nvPr userDrawn="1"/>
        </p:nvSpPr>
        <p:spPr>
          <a:xfrm>
            <a:off x="1" y="1732085"/>
            <a:ext cx="12192000" cy="5125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  <a:lvl2pPr marL="609750" indent="-285750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  <a:lvl3pPr marL="915750" indent="-285750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 marL="1179450" indent="-171450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4pPr>
            <a:lvl5pPr marL="1539450" indent="-171450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0F76-49A0-41CD-8508-B760D631DFEA}" type="datetime1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Community stadtnavi-Basierter Instanzen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86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bg>
      <p:bgPr>
        <a:solidFill>
          <a:srgbClr val="0571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>
            <a:extLst>
              <a:ext uri="{FF2B5EF4-FFF2-40B4-BE49-F238E27FC236}">
                <a16:creationId xmlns:a16="http://schemas.microsoft.com/office/drawing/2014/main" id="{E8D542A6-3A78-90BF-E675-B9BDCCED49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8"/>
          <a:stretch/>
        </p:blipFill>
        <p:spPr>
          <a:xfrm rot="1701137">
            <a:off x="5514806" y="-3207836"/>
            <a:ext cx="12192000" cy="6881477"/>
          </a:xfrm>
          <a:prstGeom prst="rect">
            <a:avLst/>
          </a:prstGeom>
          <a:solidFill>
            <a:srgbClr val="057134"/>
          </a:solidFill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8B1F244F-5BE4-565A-EA93-3E7BE3C2DF40}"/>
              </a:ext>
            </a:extLst>
          </p:cNvPr>
          <p:cNvSpPr/>
          <p:nvPr userDrawn="1"/>
        </p:nvSpPr>
        <p:spPr>
          <a:xfrm>
            <a:off x="1" y="1732085"/>
            <a:ext cx="12192000" cy="5125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  <a:lvl2pPr marL="609750" indent="-285750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  <a:lvl3pPr marL="915750" indent="-285750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 marL="1179450" indent="-171450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4pPr>
            <a:lvl5pPr marL="1539450" indent="-171450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2A33E-8477-41CC-B368-ED8FB1496DDF}" type="datetime1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Community stadtnavi-Basierter Instanzen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708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>
            <a:extLst>
              <a:ext uri="{FF2B5EF4-FFF2-40B4-BE49-F238E27FC236}">
                <a16:creationId xmlns:a16="http://schemas.microsoft.com/office/drawing/2014/main" id="{4F7B4583-AF3F-A6CB-1E49-F2960C772C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8"/>
          <a:stretch/>
        </p:blipFill>
        <p:spPr>
          <a:xfrm rot="1701137">
            <a:off x="5514806" y="-3207836"/>
            <a:ext cx="12192000" cy="6881477"/>
          </a:xfrm>
          <a:prstGeom prst="rect">
            <a:avLst/>
          </a:prstGeom>
          <a:solidFill>
            <a:srgbClr val="0B4C8D"/>
          </a:solidFill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AD888E99-E5EB-D96A-84F9-4F6CFF595C42}"/>
              </a:ext>
            </a:extLst>
          </p:cNvPr>
          <p:cNvSpPr/>
          <p:nvPr userDrawn="1"/>
        </p:nvSpPr>
        <p:spPr>
          <a:xfrm>
            <a:off x="1" y="1732085"/>
            <a:ext cx="12192000" cy="5125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3673307" cy="363304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  <a:lvl2pPr marL="609750" indent="-285750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  <a:lvl3pPr marL="915750" indent="-285750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 marL="1179450" indent="-171450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4pPr>
            <a:lvl5pPr marL="1539450" indent="-171450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64500" y="2228003"/>
            <a:ext cx="3546308" cy="36330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AA17A-749F-4757-A06C-A5AE49FB4718}" type="datetime1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Community stadtnavi-Basierter Instanzen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7D60635-7E13-8E15-7D24-68BC0C87F76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254500" y="2228003"/>
            <a:ext cx="3810000" cy="36330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0422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bg>
      <p:bgPr>
        <a:solidFill>
          <a:srgbClr val="0571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>
            <a:extLst>
              <a:ext uri="{FF2B5EF4-FFF2-40B4-BE49-F238E27FC236}">
                <a16:creationId xmlns:a16="http://schemas.microsoft.com/office/drawing/2014/main" id="{4F7B4583-AF3F-A6CB-1E49-F2960C772C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8"/>
          <a:stretch/>
        </p:blipFill>
        <p:spPr>
          <a:xfrm rot="1701137">
            <a:off x="5514806" y="-3207836"/>
            <a:ext cx="12192000" cy="6881477"/>
          </a:xfrm>
          <a:prstGeom prst="rect">
            <a:avLst/>
          </a:prstGeom>
          <a:solidFill>
            <a:srgbClr val="057134"/>
          </a:solidFill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AD888E99-E5EB-D96A-84F9-4F6CFF595C42}"/>
              </a:ext>
            </a:extLst>
          </p:cNvPr>
          <p:cNvSpPr/>
          <p:nvPr userDrawn="1"/>
        </p:nvSpPr>
        <p:spPr>
          <a:xfrm>
            <a:off x="1" y="1732085"/>
            <a:ext cx="12192000" cy="5125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3673307" cy="363304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  <a:lvl2pPr marL="609750" indent="-285750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  <a:lvl3pPr marL="915750" indent="-285750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 marL="1179450" indent="-171450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4pPr>
            <a:lvl5pPr marL="1539450" indent="-171450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64500" y="2228003"/>
            <a:ext cx="3546308" cy="36330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70B3-39ED-4359-897F-436FFB27D1D2}" type="datetime1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Community stadtnavi-Basierter Instanzen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7D60635-7E13-8E15-7D24-68BC0C87F76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254500" y="2228003"/>
            <a:ext cx="3810000" cy="36330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3216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908E30C4-D4BA-E519-C884-DF110151EA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8"/>
          <a:stretch/>
        </p:blipFill>
        <p:spPr>
          <a:xfrm>
            <a:off x="0" y="-71742"/>
            <a:ext cx="12192000" cy="6881477"/>
          </a:xfrm>
          <a:prstGeom prst="rect">
            <a:avLst/>
          </a:prstGeom>
          <a:solidFill>
            <a:srgbClr val="0B4C8D"/>
          </a:solidFill>
        </p:spPr>
      </p:pic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9C297436-9D23-A52F-CCEC-4CC0E6A04A22}"/>
              </a:ext>
            </a:extLst>
          </p:cNvPr>
          <p:cNvSpPr/>
          <p:nvPr userDrawn="1"/>
        </p:nvSpPr>
        <p:spPr>
          <a:xfrm>
            <a:off x="1081087" y="857249"/>
            <a:ext cx="10029825" cy="13620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7829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4C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E7E72F8-8467-4006-A6C4-CB2AC51AC49F}" type="datetime1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Community stadtnavi-Basierter Instanzen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9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9" r:id="rId2"/>
    <p:sldLayoutId id="2147483755" r:id="rId3"/>
    <p:sldLayoutId id="2147483756" r:id="rId4"/>
    <p:sldLayoutId id="2147483750" r:id="rId5"/>
    <p:sldLayoutId id="2147483757" r:id="rId6"/>
    <p:sldLayoutId id="2147483753" r:id="rId7"/>
    <p:sldLayoutId id="2147483758" r:id="rId8"/>
    <p:sldLayoutId id="2147483751" r:id="rId9"/>
    <p:sldLayoutId id="2147483759" r:id="rId10"/>
    <p:sldLayoutId id="2147483748" r:id="rId11"/>
    <p:sldLayoutId id="2147483745" r:id="rId12"/>
    <p:sldLayoutId id="2147483742" r:id="rId13"/>
    <p:sldLayoutId id="2147483741" r:id="rId14"/>
    <p:sldLayoutId id="2147483743" r:id="rId15"/>
    <p:sldLayoutId id="2147483744" r:id="rId16"/>
    <p:sldLayoutId id="2147483746" r:id="rId17"/>
  </p:sldLayoutIdLst>
  <p:hf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7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stadtnavi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bbnavi.de/" TargetMode="External"/><Relationship Id="rId13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hyperlink" Target="https://routing.mobidata-bw.de/" TargetMode="External"/><Relationship Id="rId17" Type="http://schemas.openxmlformats.org/officeDocument/2006/relationships/image" Target="../media/image16.png"/><Relationship Id="rId2" Type="http://schemas.openxmlformats.org/officeDocument/2006/relationships/hyperlink" Target="https://www.ludwigsburg.de/start/leben+in+ludwigsburg/stadtnavi.html" TargetMode="External"/><Relationship Id="rId16" Type="http://schemas.openxmlformats.org/officeDocument/2006/relationships/hyperlink" Target="https://zukunftsrouting.aachen.de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klnavi.de/" TargetMode="External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15.jpeg"/><Relationship Id="rId10" Type="http://schemas.openxmlformats.org/officeDocument/2006/relationships/hyperlink" Target="https://herrenberg.stadtnavi.de/" TargetMode="External"/><Relationship Id="rId4" Type="http://schemas.openxmlformats.org/officeDocument/2006/relationships/hyperlink" Target="https://startmobi.vpe.de/" TargetMode="External"/><Relationship Id="rId9" Type="http://schemas.openxmlformats.org/officeDocument/2006/relationships/image" Target="../media/image12.png"/><Relationship Id="rId14" Type="http://schemas.openxmlformats.org/officeDocument/2006/relationships/hyperlink" Target="https://smarte-grenzregion.de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stadtnavi.de/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637F6-77D4-3477-D1D7-21AB05327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1016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EA3514-4091-E53F-A84B-06FAB814F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88FE3B-2C9E-D32E-6E37-07E44036E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Was ist                           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8E982E6-4E05-982F-9312-8FE34BB09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 lnSpcReduction="10000"/>
          </a:bodyPr>
          <a:lstStyle/>
          <a:p>
            <a:pPr>
              <a:buClr>
                <a:srgbClr val="057134"/>
              </a:buClr>
              <a:buSzPct val="100000"/>
            </a:pPr>
            <a:r>
              <a:rPr lang="de-DE">
                <a:latin typeface="Open Sans Regular"/>
              </a:rPr>
              <a:t>stadtnavi ist eine </a:t>
            </a:r>
            <a:r>
              <a:rPr lang="de-DE" b="1" i="0">
                <a:effectLst/>
                <a:latin typeface="Open Sans Regular"/>
              </a:rPr>
              <a:t>Open-Source-basierte Mobilitätsplattform</a:t>
            </a:r>
            <a:r>
              <a:rPr lang="de-DE" b="0" i="0">
                <a:effectLst/>
                <a:latin typeface="Open Sans Regular"/>
              </a:rPr>
              <a:t>, die alle verfügbaren Mobilitätsangebote einer Region in einer </a:t>
            </a:r>
            <a:r>
              <a:rPr lang="de-DE" b="1" i="0">
                <a:effectLst/>
                <a:latin typeface="Open Sans Regular"/>
              </a:rPr>
              <a:t>intermodalen Routenplanung </a:t>
            </a:r>
            <a:r>
              <a:rPr lang="de-DE" b="0" i="0">
                <a:effectLst/>
                <a:latin typeface="Open Sans Regular"/>
              </a:rPr>
              <a:t>verbindet. </a:t>
            </a:r>
          </a:p>
          <a:p>
            <a:pPr>
              <a:buClr>
                <a:srgbClr val="057134"/>
              </a:buClr>
              <a:buSzPct val="100000"/>
            </a:pPr>
            <a:r>
              <a:rPr lang="de-DE" b="1" i="0">
                <a:effectLst/>
                <a:latin typeface="Open Sans Regular"/>
              </a:rPr>
              <a:t>Bürgerinnen und Bürger</a:t>
            </a:r>
            <a:r>
              <a:rPr lang="de-DE" b="0" i="0">
                <a:effectLst/>
                <a:latin typeface="Open Sans Regular"/>
              </a:rPr>
              <a:t> erhalten so einen einfachen und </a:t>
            </a:r>
            <a:r>
              <a:rPr lang="de-DE" b="1" i="0">
                <a:effectLst/>
                <a:latin typeface="Open Sans Regular"/>
              </a:rPr>
              <a:t>intuitiven Zugang zu allen Mobilitätsoptionen </a:t>
            </a:r>
            <a:r>
              <a:rPr lang="de-DE" b="0" i="0">
                <a:effectLst/>
                <a:latin typeface="Open Sans Regular"/>
              </a:rPr>
              <a:t>in ihrer Region. </a:t>
            </a:r>
          </a:p>
          <a:p>
            <a:pPr>
              <a:buClr>
                <a:srgbClr val="057134"/>
              </a:buClr>
              <a:buSzPct val="100000"/>
            </a:pPr>
            <a:r>
              <a:rPr lang="de-DE" b="0" i="0">
                <a:effectLst/>
                <a:latin typeface="Open Sans Regular"/>
              </a:rPr>
              <a:t>Gleichzeitig ist die Plattform für </a:t>
            </a:r>
            <a:r>
              <a:rPr lang="de-DE" b="1" i="0">
                <a:effectLst/>
                <a:latin typeface="Open Sans Regular"/>
              </a:rPr>
              <a:t>Kommunen</a:t>
            </a:r>
            <a:r>
              <a:rPr lang="de-DE" b="0" i="0">
                <a:effectLst/>
                <a:latin typeface="Open Sans Regular"/>
              </a:rPr>
              <a:t> eine </a:t>
            </a:r>
            <a:r>
              <a:rPr lang="de-DE" b="1" i="0">
                <a:effectLst/>
                <a:latin typeface="Open Sans Regular"/>
              </a:rPr>
              <a:t>flexibel anpassbare, anbieterunabhängige und Datenschutz-konforme Lösung</a:t>
            </a:r>
            <a:r>
              <a:rPr lang="de-DE" b="0" i="0">
                <a:effectLst/>
                <a:latin typeface="Open Sans Regular"/>
              </a:rPr>
              <a:t>, die als Schaufenster </a:t>
            </a:r>
            <a:r>
              <a:rPr lang="de-DE" i="0">
                <a:effectLst/>
                <a:latin typeface="Open Sans Regular"/>
              </a:rPr>
              <a:t>für lokale Mobilitätsdaten und -angebote</a:t>
            </a:r>
            <a:r>
              <a:rPr lang="de-DE" b="0" i="0">
                <a:effectLst/>
                <a:latin typeface="Open Sans Regular"/>
              </a:rPr>
              <a:t> dient </a:t>
            </a:r>
            <a:br>
              <a:rPr lang="de-DE" b="0" i="0">
                <a:effectLst/>
                <a:latin typeface="Open Sans Regular"/>
              </a:rPr>
            </a:br>
            <a:r>
              <a:rPr lang="de-DE" b="0" i="0">
                <a:effectLst/>
                <a:latin typeface="Open Sans Regular"/>
              </a:rPr>
              <a:t>und dabei auch </a:t>
            </a:r>
            <a:r>
              <a:rPr lang="de-DE" b="1" i="0">
                <a:effectLst/>
                <a:latin typeface="Open Sans Regular"/>
              </a:rPr>
              <a:t>Open Data-Aspekte </a:t>
            </a:r>
            <a:r>
              <a:rPr lang="de-DE" b="0" i="0">
                <a:effectLst/>
                <a:latin typeface="Open Sans Regular"/>
              </a:rPr>
              <a:t>berücksichtigt. </a:t>
            </a:r>
          </a:p>
          <a:p>
            <a:pPr>
              <a:buClr>
                <a:srgbClr val="057134"/>
              </a:buClr>
              <a:buSzPct val="100000"/>
            </a:pPr>
            <a:r>
              <a:rPr lang="de-DE" b="0" i="0">
                <a:effectLst/>
                <a:latin typeface="Open Sans Regular"/>
              </a:rPr>
              <a:t>Die enge </a:t>
            </a:r>
            <a:r>
              <a:rPr lang="de-DE" b="1" i="0">
                <a:effectLst/>
                <a:latin typeface="Open Sans Regular"/>
              </a:rPr>
              <a:t>Integration kommunaler Daten </a:t>
            </a:r>
            <a:r>
              <a:rPr lang="de-DE" b="0" i="0">
                <a:effectLst/>
                <a:latin typeface="Open Sans Regular"/>
              </a:rPr>
              <a:t>schafft einen echten </a:t>
            </a:r>
            <a:r>
              <a:rPr lang="de-DE" b="1" i="0">
                <a:effectLst/>
                <a:latin typeface="Open Sans Regular"/>
              </a:rPr>
              <a:t>Mehrwert für eine vernetzte, effiziente und nachhaltige Mobilität</a:t>
            </a:r>
            <a:r>
              <a:rPr lang="de-DE" b="0" i="0">
                <a:effectLst/>
                <a:latin typeface="Open Sans Regular"/>
              </a:rPr>
              <a:t>.</a:t>
            </a:r>
          </a:p>
          <a:p>
            <a:pPr>
              <a:buClr>
                <a:srgbClr val="057134"/>
              </a:buClr>
              <a:buSzPct val="100000"/>
            </a:pPr>
            <a:r>
              <a:rPr lang="de-DE" b="0" i="0" u="none" strike="noStrike">
                <a:effectLst/>
                <a:latin typeface="Open Sans Regular" panose="020B0606030504020204" pitchFamily="34" charset="0"/>
              </a:rPr>
              <a:t>stadtnavi basiert technisch auf der </a:t>
            </a:r>
            <a:r>
              <a:rPr lang="de-DE" b="1" i="0" u="none" strike="noStrike" err="1">
                <a:effectLst/>
                <a:latin typeface="Open Sans Regular" panose="020B0606030504020204" pitchFamily="34" charset="0"/>
              </a:rPr>
              <a:t>Digitransit</a:t>
            </a:r>
            <a:r>
              <a:rPr lang="de-DE" b="1" i="0" u="none" strike="noStrike">
                <a:effectLst/>
                <a:latin typeface="Open Sans Regular" panose="020B0606030504020204" pitchFamily="34" charset="0"/>
              </a:rPr>
              <a:t>-Plattform</a:t>
            </a:r>
            <a:r>
              <a:rPr lang="de-DE" b="0" i="0" u="none" strike="noStrike">
                <a:effectLst/>
                <a:latin typeface="Open Sans Regular" panose="020B0606030504020204" pitchFamily="34" charset="0"/>
              </a:rPr>
              <a:t> (Open Source Reiseplanungs-Anwendung), dem Backend-Dienst </a:t>
            </a:r>
            <a:r>
              <a:rPr lang="de-DE" b="1" i="0" u="none" strike="noStrike" err="1">
                <a:effectLst/>
                <a:latin typeface="Open Sans Regular" panose="020B0606030504020204" pitchFamily="34" charset="0"/>
              </a:rPr>
              <a:t>OpenTripPlanner</a:t>
            </a:r>
            <a:r>
              <a:rPr lang="de-DE" b="1" i="0" u="none" strike="noStrike">
                <a:effectLst/>
                <a:latin typeface="Open Sans Regular" panose="020B0606030504020204" pitchFamily="34" charset="0"/>
              </a:rPr>
              <a:t> (OTP) </a:t>
            </a:r>
            <a:r>
              <a:rPr lang="de-DE" b="0" i="0" u="none" strike="noStrike">
                <a:effectLst/>
                <a:latin typeface="Open Sans Regular" panose="020B0606030504020204" pitchFamily="34" charset="0"/>
              </a:rPr>
              <a:t>und dem Kartenmaterial von </a:t>
            </a:r>
            <a:r>
              <a:rPr lang="de-DE" b="1" i="0" u="none" strike="noStrike">
                <a:effectLst/>
                <a:latin typeface="Open Sans Regular" panose="020B0606030504020204" pitchFamily="34" charset="0"/>
              </a:rPr>
              <a:t>OpenStreetMap (OSM).</a:t>
            </a:r>
            <a:r>
              <a:rPr lang="de-DE" b="0" i="0" u="none" strike="noStrike">
                <a:effectLst/>
                <a:latin typeface="Open Sans Regular" panose="020B0606030504020204" pitchFamily="34" charset="0"/>
              </a:rPr>
              <a:t> </a:t>
            </a:r>
            <a:r>
              <a:rPr lang="de-DE" b="0" i="0">
                <a:effectLst/>
                <a:latin typeface="Open Sans Regular" panose="020B0606030504020204" pitchFamily="34" charset="0"/>
              </a:rPr>
              <a:t>​</a:t>
            </a:r>
            <a:endParaRPr lang="de-DE" b="0" i="0">
              <a:effectLst/>
              <a:latin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5EA3A5-8B8E-03C3-926D-B846FD0B5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072D0A8-7C83-116E-D128-73DBC9364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Community stadtnavi-Basierter Instanzen</a:t>
            </a:r>
          </a:p>
        </p:txBody>
      </p:sp>
      <p:pic>
        <p:nvPicPr>
          <p:cNvPr id="8" name="Grafik 7" descr="Ein Bild, das Schrift, Text, Grafiken, Logo enthält.&#10;&#10;KI-generierte Inhalte können fehlerhaft sein.">
            <a:extLst>
              <a:ext uri="{FF2B5EF4-FFF2-40B4-BE49-F238E27FC236}">
                <a16:creationId xmlns:a16="http://schemas.microsoft.com/office/drawing/2014/main" id="{27900EA1-80A5-6C47-4B42-901FB7894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632" y="623459"/>
            <a:ext cx="2111475" cy="43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57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713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8D0012-FAD6-4EE1-83AF-BB37371FE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61D4FA-CEA6-C508-53DD-6894F80A67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2" y="1951778"/>
            <a:ext cx="5194767" cy="3633047"/>
          </a:xfrm>
        </p:spPr>
        <p:txBody>
          <a:bodyPr anchor="t"/>
          <a:lstStyle/>
          <a:p>
            <a:pPr>
              <a:buClr>
                <a:srgbClr val="006F31"/>
              </a:buClr>
              <a:buSzPct val="100000"/>
            </a:pPr>
            <a:r>
              <a:rPr lang="de-DE" b="1">
                <a:solidFill>
                  <a:schemeClr val="tx1"/>
                </a:solidFill>
                <a:latin typeface="Open Sans Regular"/>
              </a:rPr>
              <a:t>Für </a:t>
            </a:r>
            <a:r>
              <a:rPr lang="de-DE" b="1" err="1">
                <a:solidFill>
                  <a:schemeClr val="tx1"/>
                </a:solidFill>
                <a:latin typeface="Open Sans Regular"/>
              </a:rPr>
              <a:t>Bürger:innen</a:t>
            </a:r>
            <a:r>
              <a:rPr lang="de-DE" b="1">
                <a:solidFill>
                  <a:schemeClr val="tx1"/>
                </a:solidFill>
                <a:latin typeface="Open Sans Regular"/>
              </a:rPr>
              <a:t>:</a:t>
            </a:r>
            <a:r>
              <a:rPr lang="de-DE">
                <a:solidFill>
                  <a:schemeClr val="tx1"/>
                </a:solidFill>
                <a:latin typeface="Open Sans Regular"/>
              </a:rPr>
              <a:t> Intuitive, datenschutz-konforme intermodale Routenplanung</a:t>
            </a:r>
            <a:endParaRPr lang="de-DE">
              <a:solidFill>
                <a:schemeClr val="tx1"/>
              </a:solidFill>
            </a:endParaRP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884E078F-4D4B-76FC-5265-E83C1DAA42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3452" y="1954191"/>
            <a:ext cx="5736451" cy="3633047"/>
          </a:xfrm>
        </p:spPr>
        <p:txBody>
          <a:bodyPr/>
          <a:lstStyle/>
          <a:p>
            <a:pPr>
              <a:buClr>
                <a:srgbClr val="006F31"/>
              </a:buClr>
            </a:pPr>
            <a:r>
              <a:rPr lang="de-DE" b="1">
                <a:solidFill>
                  <a:schemeClr val="tx1"/>
                </a:solidFill>
                <a:latin typeface="Open Sans Regular"/>
              </a:rPr>
              <a:t>Für Kommunen:</a:t>
            </a:r>
            <a:r>
              <a:rPr lang="de-DE">
                <a:solidFill>
                  <a:schemeClr val="tx1"/>
                </a:solidFill>
                <a:latin typeface="Open Sans Regular"/>
              </a:rPr>
              <a:t> Anbieterunabhängige Darstellung lokaler &amp; überregionaler Mobilitätsangebote</a:t>
            </a:r>
            <a:endParaRPr lang="de-DE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7B55952-7CCE-6A5A-81CB-81DC84A73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Community stadtnavi-Basierter Instanzen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9590E22-C7F5-14AB-1BCE-9BF9B2C5C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E3AF49D-D384-7059-CEAC-1597D726F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646" y="2659900"/>
            <a:ext cx="5275164" cy="3585501"/>
          </a:xfrm>
          <a:prstGeom prst="rect">
            <a:avLst/>
          </a:prstGeom>
          <a:ln>
            <a:solidFill>
              <a:srgbClr val="92AFBB"/>
            </a:solidFill>
          </a:ln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72E50B6-499C-9496-45BD-FB8915D3BA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157" y="2659900"/>
            <a:ext cx="5078680" cy="3585501"/>
          </a:xfrm>
          <a:prstGeom prst="rect">
            <a:avLst/>
          </a:prstGeom>
          <a:ln>
            <a:solidFill>
              <a:srgbClr val="92AFBB"/>
            </a:solidFill>
          </a:ln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767670B4-C5A8-0A34-5F0A-2D12313193EB}"/>
              </a:ext>
            </a:extLst>
          </p:cNvPr>
          <p:cNvSpPr txBox="1"/>
          <p:nvPr/>
        </p:nvSpPr>
        <p:spPr>
          <a:xfrm>
            <a:off x="4249568" y="6245927"/>
            <a:ext cx="15661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/>
              <a:t>Bild: VPE </a:t>
            </a:r>
            <a:r>
              <a:rPr lang="de-DE" sz="800" err="1"/>
              <a:t>mobi</a:t>
            </a:r>
            <a:endParaRPr lang="de-DE" sz="80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B272CDB-8FB4-2A90-FE14-632145502A7E}"/>
              </a:ext>
            </a:extLst>
          </p:cNvPr>
          <p:cNvSpPr txBox="1"/>
          <p:nvPr/>
        </p:nvSpPr>
        <p:spPr>
          <a:xfrm>
            <a:off x="10142949" y="6245927"/>
            <a:ext cx="15661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/>
              <a:t>Bild: VPE </a:t>
            </a:r>
            <a:r>
              <a:rPr lang="de-DE" sz="800" err="1"/>
              <a:t>mobi</a:t>
            </a:r>
            <a:endParaRPr lang="de-DE" sz="800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8F6B560F-882F-B899-D2E3-7F91633ABDB9}"/>
              </a:ext>
            </a:extLst>
          </p:cNvPr>
          <p:cNvCxnSpPr>
            <a:cxnSpLocks/>
          </p:cNvCxnSpPr>
          <p:nvPr/>
        </p:nvCxnSpPr>
        <p:spPr>
          <a:xfrm>
            <a:off x="6133528" y="2057112"/>
            <a:ext cx="2097" cy="4200525"/>
          </a:xfrm>
          <a:prstGeom prst="line">
            <a:avLst/>
          </a:prstGeom>
          <a:ln w="38100">
            <a:solidFill>
              <a:srgbClr val="006F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 descr="Ein Bild, das Schrift, Text, Grafiken, Logo enthält.&#10;&#10;KI-generierte Inhalte können fehlerhaft sein.">
            <a:extLst>
              <a:ext uri="{FF2B5EF4-FFF2-40B4-BE49-F238E27FC236}">
                <a16:creationId xmlns:a16="http://schemas.microsoft.com/office/drawing/2014/main" id="{976144E1-2D0B-538A-D18C-309AC39855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632" y="623459"/>
            <a:ext cx="2111475" cy="432217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B0A5D355-2AF9-E7EA-213E-A0D1515B662B}"/>
              </a:ext>
            </a:extLst>
          </p:cNvPr>
          <p:cNvSpPr txBox="1">
            <a:spLocks/>
          </p:cNvSpPr>
          <p:nvPr/>
        </p:nvSpPr>
        <p:spPr>
          <a:xfrm>
            <a:off x="581192" y="702156"/>
            <a:ext cx="11029616" cy="118872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/>
              <a:t>Was ist                           ?</a:t>
            </a:r>
          </a:p>
        </p:txBody>
      </p:sp>
    </p:spTree>
    <p:extLst>
      <p:ext uri="{BB962C8B-B14F-4D97-AF65-F5344CB8AC3E}">
        <p14:creationId xmlns:p14="http://schemas.microsoft.com/office/powerpoint/2010/main" val="3656626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1C6166-6517-275E-5AC9-462AACBA4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87173D-40A3-BEEC-1D2C-35D08C4D8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Welche Daten können in stadtnavi integriert werden?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121F3674-DA01-A732-0B2B-4C944199CF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t">
            <a:normAutofit/>
          </a:bodyPr>
          <a:lstStyle/>
          <a:p>
            <a:pPr>
              <a:buClr>
                <a:schemeClr val="tx1"/>
              </a:buClr>
            </a:pPr>
            <a:r>
              <a:rPr lang="de-DE" sz="1600">
                <a:solidFill>
                  <a:schemeClr val="tx1"/>
                </a:solidFill>
                <a:latin typeface="Open Sans Regular"/>
              </a:rPr>
              <a:t>ÖPNV Echtzeitdaten &amp; Preise</a:t>
            </a:r>
          </a:p>
          <a:p>
            <a:pPr>
              <a:buClr>
                <a:schemeClr val="tx1"/>
              </a:buClr>
            </a:pPr>
            <a:r>
              <a:rPr lang="de-DE" sz="1600">
                <a:solidFill>
                  <a:schemeClr val="tx1"/>
                </a:solidFill>
                <a:latin typeface="Open Sans Regular"/>
              </a:rPr>
              <a:t>Parkhäuser &amp; Parkplätze</a:t>
            </a:r>
            <a:br>
              <a:rPr lang="de-DE" sz="1600">
                <a:solidFill>
                  <a:schemeClr val="tx1"/>
                </a:solidFill>
                <a:latin typeface="Open Sans Regular"/>
              </a:rPr>
            </a:br>
            <a:r>
              <a:rPr lang="de-DE" sz="1600">
                <a:solidFill>
                  <a:schemeClr val="tx1"/>
                </a:solidFill>
                <a:latin typeface="Open Sans Regular"/>
              </a:rPr>
              <a:t>(inkl. Belegungs-/Auslastungsdaten)</a:t>
            </a:r>
          </a:p>
          <a:p>
            <a:pPr>
              <a:buClr>
                <a:schemeClr val="tx1"/>
              </a:buClr>
            </a:pPr>
            <a:r>
              <a:rPr lang="de-DE" sz="1600">
                <a:solidFill>
                  <a:schemeClr val="tx1"/>
                </a:solidFill>
                <a:latin typeface="Open Sans Regular"/>
              </a:rPr>
              <a:t>Behindertenparkplätze</a:t>
            </a:r>
          </a:p>
          <a:p>
            <a:pPr>
              <a:buClr>
                <a:schemeClr val="tx1"/>
              </a:buClr>
            </a:pPr>
            <a:r>
              <a:rPr lang="de-DE" sz="1600">
                <a:solidFill>
                  <a:schemeClr val="tx1"/>
                </a:solidFill>
                <a:latin typeface="Open Sans Regular"/>
              </a:rPr>
              <a:t>E-Ladestationen</a:t>
            </a:r>
          </a:p>
          <a:p>
            <a:pPr>
              <a:buClr>
                <a:schemeClr val="tx1"/>
              </a:buClr>
            </a:pPr>
            <a:r>
              <a:rPr lang="de-DE" sz="1600">
                <a:solidFill>
                  <a:schemeClr val="tx1"/>
                </a:solidFill>
                <a:latin typeface="Open Sans Regular"/>
              </a:rPr>
              <a:t>Fahrradparkplätze &amp; -</a:t>
            </a:r>
            <a:r>
              <a:rPr lang="de-DE" sz="1600" err="1">
                <a:solidFill>
                  <a:schemeClr val="tx1"/>
                </a:solidFill>
                <a:latin typeface="Open Sans Regular"/>
              </a:rPr>
              <a:t>servicestationen</a:t>
            </a:r>
            <a:endParaRPr lang="de-DE" sz="1600">
              <a:solidFill>
                <a:schemeClr val="tx1"/>
              </a:solidFill>
              <a:latin typeface="Open Sans Regular"/>
            </a:endParaRPr>
          </a:p>
          <a:p>
            <a:pPr>
              <a:buClr>
                <a:schemeClr val="tx1"/>
              </a:buClr>
            </a:pPr>
            <a:r>
              <a:rPr lang="de-DE" sz="1600">
                <a:solidFill>
                  <a:schemeClr val="tx1"/>
                </a:solidFill>
                <a:latin typeface="Open Sans Regular"/>
              </a:rPr>
              <a:t>Car- / Bike - / Scooter-Sharing</a:t>
            </a:r>
          </a:p>
          <a:p>
            <a:pPr>
              <a:buClr>
                <a:schemeClr val="tx1"/>
              </a:buClr>
            </a:pPr>
            <a:r>
              <a:rPr lang="de-DE" sz="1600">
                <a:solidFill>
                  <a:schemeClr val="tx1"/>
                </a:solidFill>
                <a:latin typeface="Open Sans Regular"/>
              </a:rPr>
              <a:t>Lastenräder</a:t>
            </a:r>
          </a:p>
          <a:p>
            <a:pPr>
              <a:buClr>
                <a:schemeClr val="accent3">
                  <a:lumMod val="60000"/>
                  <a:lumOff val="40000"/>
                </a:schemeClr>
              </a:buClr>
            </a:pPr>
            <a:endParaRPr lang="de-DE">
              <a:solidFill>
                <a:schemeClr val="tx1"/>
              </a:solidFill>
              <a:latin typeface="Open Sans Regular"/>
            </a:endParaRPr>
          </a:p>
          <a:p>
            <a:pPr>
              <a:buClr>
                <a:schemeClr val="accent3">
                  <a:lumMod val="60000"/>
                  <a:lumOff val="40000"/>
                </a:schemeClr>
              </a:buClr>
            </a:pPr>
            <a:endParaRPr lang="de-DE">
              <a:solidFill>
                <a:schemeClr val="tx1"/>
              </a:solidFill>
              <a:latin typeface="Open Sans Regular"/>
            </a:endParaRPr>
          </a:p>
          <a:p>
            <a:pPr>
              <a:buClr>
                <a:schemeClr val="accent3">
                  <a:lumMod val="60000"/>
                  <a:lumOff val="40000"/>
                </a:schemeClr>
              </a:buClr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43580EA5-D92C-55CA-D68C-44397A9F36D9}"/>
              </a:ext>
            </a:extLst>
          </p:cNvPr>
          <p:cNvSpPr txBox="1">
            <a:spLocks/>
          </p:cNvSpPr>
          <p:nvPr/>
        </p:nvSpPr>
        <p:spPr>
          <a:xfrm>
            <a:off x="4045865" y="2354391"/>
            <a:ext cx="3481072" cy="36344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3">
                  <a:lumMod val="60000"/>
                  <a:lumOff val="40000"/>
                </a:schemeClr>
              </a:buClr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F343B081-5497-2624-5617-8E632BE1F8E4}"/>
              </a:ext>
            </a:extLst>
          </p:cNvPr>
          <p:cNvSpPr txBox="1">
            <a:spLocks/>
          </p:cNvSpPr>
          <p:nvPr/>
        </p:nvSpPr>
        <p:spPr>
          <a:xfrm>
            <a:off x="8578785" y="2099945"/>
            <a:ext cx="3259277" cy="41830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6F31"/>
              </a:buClr>
            </a:pPr>
            <a:r>
              <a:rPr lang="de-DE" sz="1600" dirty="0">
                <a:solidFill>
                  <a:schemeClr val="tx1"/>
                </a:solidFill>
                <a:latin typeface="Open Sans Regular"/>
              </a:rPr>
              <a:t>Mitfahrangebote</a:t>
            </a:r>
          </a:p>
          <a:p>
            <a:pPr>
              <a:buClr>
                <a:srgbClr val="006F31"/>
              </a:buClr>
            </a:pPr>
            <a:r>
              <a:rPr lang="de-DE" sz="1600" dirty="0">
                <a:solidFill>
                  <a:schemeClr val="tx1"/>
                </a:solidFill>
                <a:latin typeface="Open Sans Regular"/>
              </a:rPr>
              <a:t>Baustelleninformationen</a:t>
            </a:r>
          </a:p>
          <a:p>
            <a:pPr>
              <a:buClr>
                <a:srgbClr val="006F31"/>
              </a:buClr>
            </a:pPr>
            <a:r>
              <a:rPr lang="de-DE" sz="1600" dirty="0">
                <a:solidFill>
                  <a:schemeClr val="tx1"/>
                </a:solidFill>
                <a:latin typeface="Open Sans Regular"/>
              </a:rPr>
              <a:t>Straßenwetterdaten</a:t>
            </a:r>
          </a:p>
          <a:p>
            <a:pPr>
              <a:buClr>
                <a:srgbClr val="006F31"/>
              </a:buClr>
            </a:pPr>
            <a:r>
              <a:rPr lang="de-DE" sz="1600" dirty="0">
                <a:solidFill>
                  <a:schemeClr val="tx1"/>
                </a:solidFill>
                <a:latin typeface="Open Sans Regular"/>
              </a:rPr>
              <a:t>Mängelmelder</a:t>
            </a:r>
          </a:p>
          <a:p>
            <a:pPr>
              <a:buClr>
                <a:srgbClr val="006F31"/>
              </a:buClr>
            </a:pPr>
            <a:r>
              <a:rPr lang="de-DE" sz="1600" dirty="0">
                <a:solidFill>
                  <a:schemeClr val="tx1"/>
                </a:solidFill>
                <a:latin typeface="Open Sans Regular"/>
              </a:rPr>
              <a:t>Nette Toilette</a:t>
            </a:r>
          </a:p>
          <a:p>
            <a:pPr>
              <a:buClr>
                <a:srgbClr val="006F31"/>
              </a:buClr>
            </a:pPr>
            <a:r>
              <a:rPr lang="de-DE" sz="1600" dirty="0">
                <a:solidFill>
                  <a:schemeClr val="tx1"/>
                </a:solidFill>
                <a:latin typeface="Open Sans Regular"/>
              </a:rPr>
              <a:t>Weitere POIS, wie Sehenswürdigkeiten, medizinische Einrichtungen etc. (OSM-Daten)</a:t>
            </a:r>
          </a:p>
          <a:p>
            <a:pPr>
              <a:buClr>
                <a:srgbClr val="006F31"/>
              </a:buClr>
            </a:pPr>
            <a:r>
              <a:rPr lang="de-DE" sz="1600" dirty="0">
                <a:solidFill>
                  <a:schemeClr val="tx1"/>
                </a:solidFill>
                <a:latin typeface="Open Sans Regular"/>
              </a:rPr>
              <a:t>u.v.m.</a:t>
            </a:r>
          </a:p>
          <a:p>
            <a:pPr>
              <a:buClr>
                <a:srgbClr val="006F31"/>
              </a:buClr>
            </a:pPr>
            <a:endParaRPr lang="de-DE" dirty="0">
              <a:solidFill>
                <a:schemeClr val="tx1"/>
              </a:solidFill>
              <a:latin typeface="Open Sans Regular"/>
            </a:endParaRPr>
          </a:p>
          <a:p>
            <a:pPr>
              <a:buClr>
                <a:srgbClr val="006F31"/>
              </a:buClr>
            </a:pPr>
            <a:endParaRPr lang="de-DE" dirty="0">
              <a:solidFill>
                <a:schemeClr val="tx1"/>
              </a:solidFill>
              <a:latin typeface="Open Sans Regular"/>
            </a:endParaRPr>
          </a:p>
          <a:p>
            <a:pPr>
              <a:buClr>
                <a:srgbClr val="006F31"/>
              </a:buClr>
            </a:pPr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EBCE355E-80B2-CCA2-1848-592ADAC053A6}"/>
              </a:ext>
            </a:extLst>
          </p:cNvPr>
          <p:cNvCxnSpPr>
            <a:cxnSpLocks/>
          </p:cNvCxnSpPr>
          <p:nvPr/>
        </p:nvCxnSpPr>
        <p:spPr>
          <a:xfrm>
            <a:off x="8382000" y="2099945"/>
            <a:ext cx="0" cy="3495040"/>
          </a:xfrm>
          <a:prstGeom prst="line">
            <a:avLst/>
          </a:prstGeom>
          <a:ln w="38100">
            <a:solidFill>
              <a:srgbClr val="006F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F0868B50-91D0-8A82-1135-0B01761E967F}"/>
              </a:ext>
            </a:extLst>
          </p:cNvPr>
          <p:cNvCxnSpPr>
            <a:cxnSpLocks/>
          </p:cNvCxnSpPr>
          <p:nvPr/>
        </p:nvCxnSpPr>
        <p:spPr>
          <a:xfrm>
            <a:off x="4866640" y="2089064"/>
            <a:ext cx="0" cy="3495040"/>
          </a:xfrm>
          <a:prstGeom prst="line">
            <a:avLst/>
          </a:prstGeom>
          <a:ln w="38100">
            <a:solidFill>
              <a:srgbClr val="006F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73570530-DC9E-8C69-F6F7-B8C2C929B3B1}"/>
              </a:ext>
            </a:extLst>
          </p:cNvPr>
          <p:cNvSpPr txBox="1"/>
          <p:nvPr/>
        </p:nvSpPr>
        <p:spPr>
          <a:xfrm>
            <a:off x="2994017" y="5661479"/>
            <a:ext cx="15661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/>
              <a:t>Bild: </a:t>
            </a:r>
            <a:r>
              <a:rPr lang="de-DE" sz="800" err="1"/>
              <a:t>stadtnavi</a:t>
            </a:r>
            <a:r>
              <a:rPr lang="de-DE" sz="800"/>
              <a:t> Herrenberg</a:t>
            </a:r>
          </a:p>
        </p:txBody>
      </p:sp>
      <p:pic>
        <p:nvPicPr>
          <p:cNvPr id="10" name="Grafik 9" descr="Ein Bild, das Karte, Text enthält.&#10;&#10;KI-generierte Inhalte können fehlerhaft sein.">
            <a:extLst>
              <a:ext uri="{FF2B5EF4-FFF2-40B4-BE49-F238E27FC236}">
                <a16:creationId xmlns:a16="http://schemas.microsoft.com/office/drawing/2014/main" id="{F1A4EF82-1609-B876-DA38-935FF84471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11" y="2161011"/>
            <a:ext cx="4326383" cy="3462112"/>
          </a:xfrm>
          <a:prstGeom prst="rect">
            <a:avLst/>
          </a:prstGeom>
          <a:ln w="19050" cap="sq">
            <a:solidFill>
              <a:srgbClr val="92AFBB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6412F168-549A-40D8-4DDD-130F46651A7B}"/>
              </a:ext>
            </a:extLst>
          </p:cNvPr>
          <p:cNvSpPr txBox="1">
            <a:spLocks/>
          </p:cNvSpPr>
          <p:nvPr/>
        </p:nvSpPr>
        <p:spPr>
          <a:xfrm>
            <a:off x="4950096" y="2099945"/>
            <a:ext cx="3673307" cy="4323969"/>
          </a:xfrm>
          <a:prstGeom prst="rect">
            <a:avLst/>
          </a:prstGeom>
        </p:spPr>
        <p:txBody>
          <a:bodyPr anchor="t">
            <a:normAutofit lnSpcReduction="10000"/>
          </a:bodyPr>
          <a:lstStyle>
            <a:lvl1pPr marL="285750" indent="-28575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92000"/>
              <a:buFont typeface="Wingdings" panose="05000000000000000000" pitchFamily="2" charset="2"/>
              <a:buChar char="§"/>
              <a:defRPr sz="1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750" indent="-28575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92000"/>
              <a:buFont typeface="Wingdings" panose="05000000000000000000" pitchFamily="2" charset="2"/>
              <a:buChar char="§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5750" indent="-28575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92000"/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79450" indent="-17145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92000"/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39450" indent="-17145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92000"/>
              <a:buFont typeface="Wingdings" panose="05000000000000000000" pitchFamily="2" charset="2"/>
              <a:buChar char="§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6F31"/>
              </a:buClr>
              <a:buSzPct val="100000"/>
            </a:pPr>
            <a:r>
              <a:rPr lang="de-DE" sz="1600" dirty="0">
                <a:solidFill>
                  <a:schemeClr val="tx1"/>
                </a:solidFill>
                <a:latin typeface="Open Sans Regular"/>
              </a:rPr>
              <a:t>ÖPNV Echtzeitdaten &amp; Preise</a:t>
            </a:r>
          </a:p>
          <a:p>
            <a:pPr>
              <a:buClr>
                <a:srgbClr val="006F31"/>
              </a:buClr>
              <a:buSzPct val="100000"/>
            </a:pPr>
            <a:r>
              <a:rPr lang="de-DE" sz="1600" dirty="0">
                <a:solidFill>
                  <a:schemeClr val="tx1"/>
                </a:solidFill>
                <a:latin typeface="Open Sans Regular"/>
              </a:rPr>
              <a:t>Parkhäuser &amp; Parkplätze</a:t>
            </a:r>
            <a:br>
              <a:rPr lang="de-DE" sz="1600" dirty="0">
                <a:solidFill>
                  <a:schemeClr val="tx1"/>
                </a:solidFill>
                <a:latin typeface="Open Sans Regular"/>
              </a:rPr>
            </a:br>
            <a:r>
              <a:rPr lang="de-DE" sz="1600" dirty="0">
                <a:solidFill>
                  <a:schemeClr val="tx1"/>
                </a:solidFill>
                <a:latin typeface="Open Sans Regular"/>
              </a:rPr>
              <a:t>(inkl. Belegungs-/Auslastungsdaten)</a:t>
            </a:r>
          </a:p>
          <a:p>
            <a:pPr>
              <a:buClr>
                <a:srgbClr val="006F31"/>
              </a:buClr>
              <a:buSzPct val="100000"/>
            </a:pPr>
            <a:r>
              <a:rPr lang="de-DE" sz="1600" dirty="0">
                <a:solidFill>
                  <a:schemeClr val="tx1"/>
                </a:solidFill>
                <a:latin typeface="Open Sans Regular"/>
              </a:rPr>
              <a:t>Behindertenparkplätze</a:t>
            </a:r>
          </a:p>
          <a:p>
            <a:pPr>
              <a:buClr>
                <a:srgbClr val="006F31"/>
              </a:buClr>
              <a:buSzPct val="100000"/>
            </a:pPr>
            <a:r>
              <a:rPr lang="de-DE" sz="1600" dirty="0">
                <a:solidFill>
                  <a:schemeClr val="tx1"/>
                </a:solidFill>
                <a:latin typeface="Open Sans Regular"/>
              </a:rPr>
              <a:t>E-Ladestationen</a:t>
            </a:r>
          </a:p>
          <a:p>
            <a:pPr>
              <a:buClr>
                <a:srgbClr val="006F31"/>
              </a:buClr>
              <a:buSzPct val="100000"/>
            </a:pPr>
            <a:r>
              <a:rPr lang="de-DE" sz="1600" dirty="0">
                <a:solidFill>
                  <a:schemeClr val="tx1"/>
                </a:solidFill>
                <a:latin typeface="Open Sans Regular"/>
              </a:rPr>
              <a:t>Fahrradparkplätze &amp; -</a:t>
            </a:r>
            <a:r>
              <a:rPr lang="de-DE" sz="1600" dirty="0" err="1">
                <a:solidFill>
                  <a:schemeClr val="tx1"/>
                </a:solidFill>
                <a:latin typeface="Open Sans Regular"/>
              </a:rPr>
              <a:t>servicestationen</a:t>
            </a:r>
            <a:endParaRPr lang="de-DE" sz="1600" dirty="0">
              <a:solidFill>
                <a:schemeClr val="tx1"/>
              </a:solidFill>
              <a:latin typeface="Open Sans Regular"/>
            </a:endParaRPr>
          </a:p>
          <a:p>
            <a:pPr>
              <a:buClr>
                <a:srgbClr val="006F31"/>
              </a:buClr>
              <a:buSzPct val="100000"/>
            </a:pPr>
            <a:r>
              <a:rPr lang="de-DE" sz="1600" dirty="0">
                <a:solidFill>
                  <a:schemeClr val="tx1"/>
                </a:solidFill>
                <a:latin typeface="Open Sans Regular"/>
              </a:rPr>
              <a:t>Car- / Bike - / Scooter-Sharing</a:t>
            </a:r>
          </a:p>
          <a:p>
            <a:pPr>
              <a:buClr>
                <a:srgbClr val="006F31"/>
              </a:buClr>
              <a:buSzPct val="100000"/>
            </a:pPr>
            <a:r>
              <a:rPr lang="de-DE" sz="1600" dirty="0">
                <a:solidFill>
                  <a:schemeClr val="tx1"/>
                </a:solidFill>
                <a:latin typeface="Open Sans Regular"/>
              </a:rPr>
              <a:t>Lastenräder</a:t>
            </a:r>
          </a:p>
          <a:p>
            <a:pPr>
              <a:buClr>
                <a:srgbClr val="006F31"/>
              </a:buClr>
            </a:pPr>
            <a:r>
              <a:rPr lang="de-DE" sz="1600" dirty="0">
                <a:solidFill>
                  <a:schemeClr val="tx1"/>
                </a:solidFill>
                <a:latin typeface="Open Sans Regular"/>
              </a:rPr>
              <a:t>Taxi-Stände &amp; Ruf-Taxi</a:t>
            </a:r>
          </a:p>
          <a:p>
            <a:pPr>
              <a:buClr>
                <a:srgbClr val="006F31"/>
              </a:buClr>
            </a:pPr>
            <a:r>
              <a:rPr lang="de-DE" sz="1600" dirty="0">
                <a:solidFill>
                  <a:schemeClr val="tx1"/>
                </a:solidFill>
                <a:latin typeface="Open Sans Regular"/>
              </a:rPr>
              <a:t>Ruf-Taxis &amp; Bedarfsverkehre</a:t>
            </a:r>
          </a:p>
          <a:p>
            <a:pPr>
              <a:buClr>
                <a:srgbClr val="006F31"/>
              </a:buClr>
              <a:buSzPct val="100000"/>
            </a:pPr>
            <a:endParaRPr lang="de-DE" sz="1600" dirty="0">
              <a:solidFill>
                <a:schemeClr val="tx1"/>
              </a:solidFill>
              <a:latin typeface="Open Sans Regular"/>
            </a:endParaRPr>
          </a:p>
          <a:p>
            <a:pPr>
              <a:buClr>
                <a:srgbClr val="006F31"/>
              </a:buClr>
            </a:pPr>
            <a:endParaRPr lang="de-DE" dirty="0">
              <a:solidFill>
                <a:schemeClr val="tx1"/>
              </a:solidFill>
              <a:latin typeface="Open Sans Regular"/>
            </a:endParaRPr>
          </a:p>
          <a:p>
            <a:pPr>
              <a:buClr>
                <a:srgbClr val="006F31"/>
              </a:buClr>
            </a:pPr>
            <a:endParaRPr lang="de-DE" dirty="0">
              <a:solidFill>
                <a:schemeClr val="tx1"/>
              </a:solidFill>
              <a:latin typeface="Open Sans Regular"/>
            </a:endParaRPr>
          </a:p>
          <a:p>
            <a:pPr>
              <a:buClr>
                <a:srgbClr val="006F31"/>
              </a:buClr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13746B35-4A71-B927-5C09-D8BE539A2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</a:t>
            </a:fld>
            <a:endParaRPr lang="en-US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D60F0E81-5F06-4760-F2B5-62BD4A4E6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Community stadtnavi-Basierter Instanzen</a:t>
            </a:r>
          </a:p>
        </p:txBody>
      </p:sp>
    </p:spTree>
    <p:extLst>
      <p:ext uri="{BB962C8B-B14F-4D97-AF65-F5344CB8AC3E}">
        <p14:creationId xmlns:p14="http://schemas.microsoft.com/office/powerpoint/2010/main" val="2381811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50ADFB-B187-A9F4-CE85-E9DD088CC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126D0D6C-F104-8442-29E6-E17ED64DE61A}"/>
              </a:ext>
            </a:extLst>
          </p:cNvPr>
          <p:cNvSpPr/>
          <p:nvPr/>
        </p:nvSpPr>
        <p:spPr>
          <a:xfrm>
            <a:off x="581192" y="4967125"/>
            <a:ext cx="10667834" cy="997258"/>
          </a:xfrm>
          <a:prstGeom prst="roundRect">
            <a:avLst/>
          </a:prstGeom>
          <a:solidFill>
            <a:srgbClr val="A9CA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chemeClr val="accent3">
                  <a:lumMod val="60000"/>
                  <a:lumOff val="40000"/>
                </a:schemeClr>
              </a:buClr>
              <a:buNone/>
            </a:pPr>
            <a:r>
              <a:rPr lang="de-DE" sz="2000" b="1">
                <a:solidFill>
                  <a:schemeClr val="bg1"/>
                </a:solidFill>
                <a:latin typeface="Open Sans Regular"/>
              </a:rPr>
              <a:t>ZIEL: </a:t>
            </a:r>
            <a:r>
              <a:rPr lang="de-DE" sz="2000" b="1" i="0" u="none" strike="noStrike">
                <a:solidFill>
                  <a:schemeClr val="bg1"/>
                </a:solidFill>
                <a:latin typeface="Open Sans Regular" panose="020B0606030504020204" pitchFamily="34" charset="0"/>
              </a:rPr>
              <a:t>Nachhaltige Mobilität einfach machen – </a:t>
            </a:r>
            <a:r>
              <a:rPr lang="de-DE" sz="2000" b="1">
                <a:solidFill>
                  <a:schemeClr val="bg1"/>
                </a:solidFill>
                <a:latin typeface="Open Sans Regular" panose="020B0606030504020204" pitchFamily="34" charset="0"/>
              </a:rPr>
              <a:t>Bürgerinnen und Bürgern </a:t>
            </a:r>
            <a:r>
              <a:rPr lang="de-DE" sz="2000" b="1" i="0" u="none" strike="noStrike">
                <a:solidFill>
                  <a:schemeClr val="bg1"/>
                </a:solidFill>
                <a:latin typeface="Open Sans Regular" panose="020B0606030504020204" pitchFamily="34" charset="0"/>
              </a:rPr>
              <a:t>gute </a:t>
            </a:r>
          </a:p>
          <a:p>
            <a:pPr marL="0" indent="0" algn="ctr">
              <a:buClr>
                <a:schemeClr val="accent3">
                  <a:lumMod val="60000"/>
                  <a:lumOff val="40000"/>
                </a:schemeClr>
              </a:buClr>
              <a:buNone/>
            </a:pPr>
            <a:r>
              <a:rPr lang="de-DE" sz="2000" b="1">
                <a:solidFill>
                  <a:schemeClr val="bg1"/>
                </a:solidFill>
                <a:latin typeface="Open Sans Regular" panose="020B0606030504020204" pitchFamily="34" charset="0"/>
              </a:rPr>
              <a:t>         </a:t>
            </a:r>
            <a:r>
              <a:rPr lang="de-DE" sz="2000" b="1" i="0" u="none" strike="noStrike">
                <a:solidFill>
                  <a:schemeClr val="bg1"/>
                </a:solidFill>
                <a:latin typeface="Open Sans Regular" panose="020B0606030504020204" pitchFamily="34" charset="0"/>
              </a:rPr>
              <a:t>und schnelle Alternativen zum motorisierten Individualverkehr zeigen.</a:t>
            </a:r>
            <a:endParaRPr lang="de-DE" sz="2000" b="1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A5BEA6-D6DD-FEBD-86B8-37E2540D5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Erfolgsfaktoren der mobilitätsplattform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ACB490EC-D968-F9E4-35D1-4116BE20F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349656"/>
            <a:ext cx="11029615" cy="2395907"/>
          </a:xfrm>
        </p:spPr>
        <p:txBody>
          <a:bodyPr anchor="t">
            <a:normAutofit lnSpcReduction="10000"/>
          </a:bodyPr>
          <a:lstStyle/>
          <a:p>
            <a:pPr>
              <a:buClr>
                <a:srgbClr val="006F31"/>
              </a:buClr>
              <a:buSzPct val="100000"/>
            </a:pPr>
            <a:r>
              <a:rPr lang="de-DE">
                <a:latin typeface="Open Sans Regular"/>
              </a:rPr>
              <a:t>Intermodale Routenplanung – basierend auf kommunalen &amp; offenen Daten</a:t>
            </a:r>
          </a:p>
          <a:p>
            <a:pPr>
              <a:buClr>
                <a:srgbClr val="006F31"/>
              </a:buClr>
              <a:buSzPct val="100000"/>
            </a:pPr>
            <a:r>
              <a:rPr lang="de-DE">
                <a:latin typeface="Open Sans Regular"/>
              </a:rPr>
              <a:t>Verknüpfung mit überregionalen Daten ist ebenfalls möglich</a:t>
            </a:r>
          </a:p>
          <a:p>
            <a:pPr>
              <a:buClr>
                <a:srgbClr val="006F31"/>
              </a:buClr>
              <a:buSzPct val="100000"/>
            </a:pPr>
            <a:r>
              <a:rPr lang="de-DE">
                <a:latin typeface="Open Sans Regular"/>
              </a:rPr>
              <a:t>Unterstützung für die Themen „Digitalisierung von Mobilitätsdaten“ &amp; „Kommunales Datenmanagement“</a:t>
            </a:r>
          </a:p>
          <a:p>
            <a:pPr>
              <a:buClr>
                <a:srgbClr val="006F31"/>
              </a:buClr>
              <a:buSzPct val="100000"/>
            </a:pPr>
            <a:r>
              <a:rPr lang="de-DE">
                <a:latin typeface="Open Sans Regular"/>
              </a:rPr>
              <a:t>Datenschutz-konforme Umsetzung auf eigenen Servern</a:t>
            </a:r>
          </a:p>
          <a:p>
            <a:pPr>
              <a:buClr>
                <a:srgbClr val="006F31"/>
              </a:buClr>
              <a:buSzPct val="100000"/>
            </a:pPr>
            <a:r>
              <a:rPr lang="de-DE" sz="1800" b="0" i="0" u="none" strike="noStrike">
                <a:effectLst/>
                <a:latin typeface="Open Sans Regular" panose="020B0606030504020204" pitchFamily="34" charset="0"/>
              </a:rPr>
              <a:t>Open Source-Code erlaubt lizenzkostenfreie, skalierbare und selbstbestimmte Umsetzung und Weiterentwicklung: </a:t>
            </a:r>
            <a:r>
              <a:rPr lang="de-DE" sz="1800" b="0" i="0" u="sng" strike="noStrike">
                <a:effectLst/>
                <a:latin typeface="Open Sans Regular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https://github.com/stadtnavi</a:t>
            </a:r>
            <a:r>
              <a:rPr lang="de-DE" sz="1800" b="0" i="0">
                <a:effectLst/>
                <a:latin typeface="Open Sans Regular" panose="020B0606030504020204" pitchFamily="34" charset="0"/>
              </a:rPr>
              <a:t>​</a:t>
            </a:r>
            <a:endParaRPr lang="de-DE" sz="18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buClr>
                <a:srgbClr val="006F31"/>
              </a:buClr>
              <a:buSzPct val="100000"/>
            </a:pPr>
            <a:endParaRPr lang="de-DE">
              <a:solidFill>
                <a:srgbClr val="000000"/>
              </a:solidFill>
              <a:latin typeface="Open Sans Regular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7F0BD3B-7666-A9FB-8A36-6F7838982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95D2A3-B191-2F95-4CB7-BFCAB50C2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Community stadtnavi-Basierter Instanzen</a:t>
            </a:r>
          </a:p>
        </p:txBody>
      </p:sp>
    </p:spTree>
    <p:extLst>
      <p:ext uri="{BB962C8B-B14F-4D97-AF65-F5344CB8AC3E}">
        <p14:creationId xmlns:p14="http://schemas.microsoft.com/office/powerpoint/2010/main" val="4202392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D3863A-EAAE-E597-B71F-B8D772410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E99B2E-E7AD-ADF5-A8B5-3A1B0141D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Die </a:t>
            </a:r>
            <a:r>
              <a:rPr lang="de-DE" err="1"/>
              <a:t>stadtnavi</a:t>
            </a:r>
            <a:r>
              <a:rPr lang="de-DE"/>
              <a:t> – Community </a:t>
            </a:r>
          </a:p>
        </p:txBody>
      </p:sp>
      <p:pic>
        <p:nvPicPr>
          <p:cNvPr id="15" name="Grafik 14">
            <a:hlinkClick r:id="rId2"/>
            <a:extLst>
              <a:ext uri="{FF2B5EF4-FFF2-40B4-BE49-F238E27FC236}">
                <a16:creationId xmlns:a16="http://schemas.microsoft.com/office/drawing/2014/main" id="{CEC3384C-F59D-4FBB-6124-869DF6180D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99"/>
          <a:stretch/>
        </p:blipFill>
        <p:spPr>
          <a:xfrm>
            <a:off x="506541" y="2463928"/>
            <a:ext cx="2638095" cy="614222"/>
          </a:xfrm>
          <a:prstGeom prst="rect">
            <a:avLst/>
          </a:prstGeom>
        </p:spPr>
      </p:pic>
      <p:pic>
        <p:nvPicPr>
          <p:cNvPr id="16" name="Grafik 15">
            <a:hlinkClick r:id="rId4"/>
            <a:extLst>
              <a:ext uri="{FF2B5EF4-FFF2-40B4-BE49-F238E27FC236}">
                <a16:creationId xmlns:a16="http://schemas.microsoft.com/office/drawing/2014/main" id="{BC8A7678-A336-DC59-78C6-1A1FC012ED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88"/>
          <a:stretch/>
        </p:blipFill>
        <p:spPr>
          <a:xfrm>
            <a:off x="8656094" y="4898557"/>
            <a:ext cx="2638095" cy="844333"/>
          </a:xfrm>
          <a:prstGeom prst="rect">
            <a:avLst/>
          </a:prstGeom>
        </p:spPr>
      </p:pic>
      <p:pic>
        <p:nvPicPr>
          <p:cNvPr id="20" name="Grafik 19">
            <a:hlinkClick r:id="rId6"/>
            <a:extLst>
              <a:ext uri="{FF2B5EF4-FFF2-40B4-BE49-F238E27FC236}">
                <a16:creationId xmlns:a16="http://schemas.microsoft.com/office/drawing/2014/main" id="{ED14188E-3531-3602-1EA2-499712B52F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92"/>
          <a:stretch/>
        </p:blipFill>
        <p:spPr>
          <a:xfrm>
            <a:off x="506541" y="3840163"/>
            <a:ext cx="2638095" cy="615768"/>
          </a:xfrm>
          <a:prstGeom prst="rect">
            <a:avLst/>
          </a:prstGeom>
        </p:spPr>
      </p:pic>
      <p:pic>
        <p:nvPicPr>
          <p:cNvPr id="21" name="Grafik 20">
            <a:hlinkClick r:id="rId8"/>
            <a:extLst>
              <a:ext uri="{FF2B5EF4-FFF2-40B4-BE49-F238E27FC236}">
                <a16:creationId xmlns:a16="http://schemas.microsoft.com/office/drawing/2014/main" id="{CEFB2E27-490A-C387-7F6E-BAF0F1CA6F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45"/>
          <a:stretch/>
        </p:blipFill>
        <p:spPr>
          <a:xfrm>
            <a:off x="506541" y="5493775"/>
            <a:ext cx="2638095" cy="616282"/>
          </a:xfrm>
          <a:prstGeom prst="rect">
            <a:avLst/>
          </a:prstGeom>
        </p:spPr>
      </p:pic>
      <p:pic>
        <p:nvPicPr>
          <p:cNvPr id="22" name="Grafik 21">
            <a:hlinkClick r:id="rId10"/>
            <a:extLst>
              <a:ext uri="{FF2B5EF4-FFF2-40B4-BE49-F238E27FC236}">
                <a16:creationId xmlns:a16="http://schemas.microsoft.com/office/drawing/2014/main" id="{3C53E455-8832-665E-085C-3A4E4A8631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86"/>
          <a:stretch/>
        </p:blipFill>
        <p:spPr>
          <a:xfrm>
            <a:off x="4598003" y="2446685"/>
            <a:ext cx="2638095" cy="481777"/>
          </a:xfrm>
          <a:prstGeom prst="rect">
            <a:avLst/>
          </a:prstGeom>
        </p:spPr>
      </p:pic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7AD0DF99-3338-59BB-E65A-92206D8D3148}"/>
              </a:ext>
            </a:extLst>
          </p:cNvPr>
          <p:cNvCxnSpPr>
            <a:cxnSpLocks/>
          </p:cNvCxnSpPr>
          <p:nvPr/>
        </p:nvCxnSpPr>
        <p:spPr>
          <a:xfrm>
            <a:off x="3912453" y="2060238"/>
            <a:ext cx="0" cy="4444172"/>
          </a:xfrm>
          <a:prstGeom prst="line">
            <a:avLst/>
          </a:prstGeom>
          <a:ln w="38100">
            <a:solidFill>
              <a:srgbClr val="006F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5580503E-F70C-4AE3-66FB-2048E28DACAB}"/>
              </a:ext>
            </a:extLst>
          </p:cNvPr>
          <p:cNvCxnSpPr>
            <a:cxnSpLocks/>
          </p:cNvCxnSpPr>
          <p:nvPr/>
        </p:nvCxnSpPr>
        <p:spPr>
          <a:xfrm>
            <a:off x="8117993" y="2060238"/>
            <a:ext cx="0" cy="4444172"/>
          </a:xfrm>
          <a:prstGeom prst="line">
            <a:avLst/>
          </a:prstGeom>
          <a:ln w="38100">
            <a:solidFill>
              <a:srgbClr val="006F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 descr="Ein Bild, das Text, Schrift, Screenshot, Grafiken enthält.&#10;&#10;KI-generierte Inhalte können fehlerhaft sein.">
            <a:hlinkClick r:id="rId12"/>
            <a:extLst>
              <a:ext uri="{FF2B5EF4-FFF2-40B4-BE49-F238E27FC236}">
                <a16:creationId xmlns:a16="http://schemas.microsoft.com/office/drawing/2014/main" id="{4720C7F8-9702-5713-66AB-88CA2CC5B95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812" y="3561609"/>
            <a:ext cx="2582061" cy="70380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F426998D-0173-7F0C-A940-B247D706C827}"/>
              </a:ext>
            </a:extLst>
          </p:cNvPr>
          <p:cNvSpPr txBox="1"/>
          <p:nvPr/>
        </p:nvSpPr>
        <p:spPr>
          <a:xfrm>
            <a:off x="4141616" y="4898557"/>
            <a:ext cx="353939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SH-Navi Kreis Schleswig-Flensburg/Smarte Grenzregion</a:t>
            </a:r>
          </a:p>
        </p:txBody>
      </p:sp>
      <p:pic>
        <p:nvPicPr>
          <p:cNvPr id="1026" name="Picture 2">
            <a:hlinkClick r:id="rId14"/>
            <a:extLst>
              <a:ext uri="{FF2B5EF4-FFF2-40B4-BE49-F238E27FC236}">
                <a16:creationId xmlns:a16="http://schemas.microsoft.com/office/drawing/2014/main" id="{11EAD468-9368-EFD3-E569-FF7B4AEE8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900" y="5493775"/>
            <a:ext cx="2922585" cy="63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hlinkClick r:id="rId16"/>
            <a:extLst>
              <a:ext uri="{FF2B5EF4-FFF2-40B4-BE49-F238E27FC236}">
                <a16:creationId xmlns:a16="http://schemas.microsoft.com/office/drawing/2014/main" id="{43B8CB53-F85F-1F18-FDE8-178D55558704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t="54475" b="7300"/>
          <a:stretch/>
        </p:blipFill>
        <p:spPr>
          <a:xfrm>
            <a:off x="8545251" y="3405112"/>
            <a:ext cx="2957688" cy="482047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8EC67D02-F678-0A79-7C82-0BD625DDEC64}"/>
              </a:ext>
            </a:extLst>
          </p:cNvPr>
          <p:cNvSpPr txBox="1"/>
          <p:nvPr/>
        </p:nvSpPr>
        <p:spPr>
          <a:xfrm>
            <a:off x="741277" y="2125086"/>
            <a:ext cx="2580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Stadt Ludwigsburg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3391743-7AA4-3F59-18A3-0542157728C9}"/>
              </a:ext>
            </a:extLst>
          </p:cNvPr>
          <p:cNvSpPr txBox="1"/>
          <p:nvPr/>
        </p:nvSpPr>
        <p:spPr>
          <a:xfrm>
            <a:off x="689061" y="3517827"/>
            <a:ext cx="2580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Stadt Kaiserslautern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BB53F4E-A770-D8F4-482F-20C3EA9FE24F}"/>
              </a:ext>
            </a:extLst>
          </p:cNvPr>
          <p:cNvSpPr txBox="1"/>
          <p:nvPr/>
        </p:nvSpPr>
        <p:spPr>
          <a:xfrm>
            <a:off x="473227" y="4847444"/>
            <a:ext cx="2693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Brandenburg </a:t>
            </a:r>
            <a:br>
              <a:rPr lang="de-D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(10 Modellkommunen)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21E3903-3288-6ADC-977A-F7C235AE4CA4}"/>
              </a:ext>
            </a:extLst>
          </p:cNvPr>
          <p:cNvSpPr txBox="1"/>
          <p:nvPr/>
        </p:nvSpPr>
        <p:spPr>
          <a:xfrm>
            <a:off x="4946816" y="2115165"/>
            <a:ext cx="2580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Stadt Herrenberg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804BA49-45CF-FE3A-064F-3D55F9A1C5DB}"/>
              </a:ext>
            </a:extLst>
          </p:cNvPr>
          <p:cNvSpPr txBox="1"/>
          <p:nvPr/>
        </p:nvSpPr>
        <p:spPr>
          <a:xfrm>
            <a:off x="8590009" y="2519258"/>
            <a:ext cx="2770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Stadt Aachen: </a:t>
            </a:r>
            <a:r>
              <a:rPr lang="de-DE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Innenstadtnavi</a:t>
            </a:r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&amp; </a:t>
            </a:r>
            <a:r>
              <a:rPr lang="de-DE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Zukunftsnavi</a:t>
            </a:r>
            <a:endParaRPr lang="de-D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1760CCB-D82C-9E15-587A-D8368F92D66F}"/>
              </a:ext>
            </a:extLst>
          </p:cNvPr>
          <p:cNvSpPr txBox="1"/>
          <p:nvPr/>
        </p:nvSpPr>
        <p:spPr>
          <a:xfrm>
            <a:off x="8590009" y="4351309"/>
            <a:ext cx="2770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Verkehrsverbund Pforzheim-Enzkreis</a:t>
            </a:r>
          </a:p>
        </p:txBody>
      </p:sp>
      <p:sp>
        <p:nvSpPr>
          <p:cNvPr id="17" name="Foliennummernplatzhalter 16">
            <a:extLst>
              <a:ext uri="{FF2B5EF4-FFF2-40B4-BE49-F238E27FC236}">
                <a16:creationId xmlns:a16="http://schemas.microsoft.com/office/drawing/2014/main" id="{094623F9-EB6D-8361-108C-B901758E9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6</a:t>
            </a:fld>
            <a:endParaRPr lang="en-US"/>
          </a:p>
        </p:txBody>
      </p:sp>
      <p:sp>
        <p:nvSpPr>
          <p:cNvPr id="18" name="Fußzeilenplatzhalter 17">
            <a:extLst>
              <a:ext uri="{FF2B5EF4-FFF2-40B4-BE49-F238E27FC236}">
                <a16:creationId xmlns:a16="http://schemas.microsoft.com/office/drawing/2014/main" id="{389BF33E-488A-51D7-5063-D0F4E223C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Community stadtnavi-Basierter Instanzen</a:t>
            </a:r>
          </a:p>
        </p:txBody>
      </p:sp>
    </p:spTree>
    <p:extLst>
      <p:ext uri="{BB962C8B-B14F-4D97-AF65-F5344CB8AC3E}">
        <p14:creationId xmlns:p14="http://schemas.microsoft.com/office/powerpoint/2010/main" val="1413928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BBC8BD-6B71-E2D4-67CC-F9E55796E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CA6DF3FD-BE30-F579-3323-89B268AEC9D2}"/>
              </a:ext>
            </a:extLst>
          </p:cNvPr>
          <p:cNvSpPr/>
          <p:nvPr/>
        </p:nvSpPr>
        <p:spPr>
          <a:xfrm>
            <a:off x="581192" y="5403989"/>
            <a:ext cx="10672997" cy="934466"/>
          </a:xfrm>
          <a:prstGeom prst="roundRect">
            <a:avLst/>
          </a:prstGeom>
          <a:solidFill>
            <a:srgbClr val="A9CA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3">
                  <a:lumMod val="60000"/>
                  <a:lumOff val="40000"/>
                </a:schemeClr>
              </a:buClr>
            </a:pPr>
            <a:r>
              <a:rPr lang="de-DE" sz="2000" b="1" dirty="0">
                <a:solidFill>
                  <a:schemeClr val="bg1"/>
                </a:solidFill>
                <a:latin typeface="Open Sans Regular"/>
              </a:rPr>
              <a:t>ZIEL: Erfahrungsaustausch &amp; gemeinsame Pflege und Weiterentwicklung des Open Source-Codes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AA7F96-C830-3AF7-9BF0-EA1EFE5B3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30733"/>
            <a:ext cx="11029616" cy="1188720"/>
          </a:xfrm>
        </p:spPr>
        <p:txBody>
          <a:bodyPr/>
          <a:lstStyle/>
          <a:p>
            <a:r>
              <a:rPr lang="de-DE"/>
              <a:t>Wie funktioniert die </a:t>
            </a:r>
            <a:r>
              <a:rPr lang="de-DE" err="1"/>
              <a:t>stadtnavi</a:t>
            </a:r>
            <a:r>
              <a:rPr lang="de-DE"/>
              <a:t> – </a:t>
            </a:r>
            <a:r>
              <a:rPr lang="de-DE" err="1"/>
              <a:t>community</a:t>
            </a:r>
            <a:r>
              <a:rPr lang="de-DE"/>
              <a:t>?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C063BD69-519B-DFAF-6064-98ED648D4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349655"/>
            <a:ext cx="11029615" cy="3147135"/>
          </a:xfrm>
        </p:spPr>
        <p:txBody>
          <a:bodyPr anchor="t">
            <a:normAutofit/>
          </a:bodyPr>
          <a:lstStyle/>
          <a:p>
            <a:pPr>
              <a:buSzPct val="100000"/>
            </a:pPr>
            <a:r>
              <a:rPr lang="de-DE">
                <a:latin typeface="Open Sans Regular"/>
              </a:rPr>
              <a:t>Regelmäßiger Austausch aller stadtnavi-basierter Instanzen deutschlandweit</a:t>
            </a:r>
          </a:p>
          <a:p>
            <a:pPr>
              <a:buSzPct val="100000"/>
            </a:pPr>
            <a:r>
              <a:rPr lang="de-DE">
                <a:latin typeface="Open Sans Regular"/>
              </a:rPr>
              <a:t>Selbstorganisierte Community, Gleichberechtigung aller Beteiligten </a:t>
            </a:r>
          </a:p>
          <a:p>
            <a:pPr>
              <a:buSzPct val="100000"/>
            </a:pPr>
            <a:r>
              <a:rPr lang="de-DE">
                <a:latin typeface="Open Sans Regular"/>
              </a:rPr>
              <a:t>Gegenseitige Unterstützung bei jeglichen Fragestellungen</a:t>
            </a:r>
          </a:p>
          <a:p>
            <a:pPr>
              <a:buSzPct val="100000"/>
            </a:pPr>
            <a:r>
              <a:rPr lang="de-DE">
                <a:latin typeface="Open Sans Regular"/>
              </a:rPr>
              <a:t>Gemeinsame Weiterentwicklung von </a:t>
            </a:r>
            <a:r>
              <a:rPr lang="de-DE" err="1">
                <a:latin typeface="Open Sans Regular"/>
              </a:rPr>
              <a:t>stadtnavi</a:t>
            </a:r>
            <a:endParaRPr lang="de-DE">
              <a:latin typeface="Open Sans Regular"/>
            </a:endParaRPr>
          </a:p>
          <a:p>
            <a:pPr>
              <a:buSzPct val="100000"/>
            </a:pPr>
            <a:r>
              <a:rPr lang="de-DE">
                <a:latin typeface="Open Sans Regular"/>
              </a:rPr>
              <a:t>Teilen von Best Practice-Beispielen zu den Themen „Digitalisierung“ &amp; „Datenmanagement“ </a:t>
            </a:r>
            <a:br>
              <a:rPr lang="de-DE">
                <a:latin typeface="Open Sans Regular"/>
              </a:rPr>
            </a:br>
            <a:r>
              <a:rPr lang="de-DE">
                <a:latin typeface="Open Sans Regular"/>
              </a:rPr>
              <a:t>bzw. „Data </a:t>
            </a:r>
            <a:r>
              <a:rPr lang="de-DE" err="1">
                <a:latin typeface="Open Sans Regular"/>
              </a:rPr>
              <a:t>Governance</a:t>
            </a:r>
            <a:r>
              <a:rPr lang="de-DE">
                <a:latin typeface="Open Sans Regular"/>
              </a:rPr>
              <a:t>“</a:t>
            </a:r>
          </a:p>
          <a:p>
            <a:pPr>
              <a:buSzPct val="100000"/>
            </a:pPr>
            <a:r>
              <a:rPr lang="de-DE">
                <a:latin typeface="Open Sans Regular"/>
              </a:rPr>
              <a:t>Vielfältige Perspektiven durch Teilnehmende aus Kommunen, Verkehrsverbünden, Landesinstitutionen etc.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FDF4DF7-638E-BB16-25AA-5C1AB81EC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7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879F64A-536F-831E-552E-5B00555D1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Community stadtnavi-Basierter Instanzen</a:t>
            </a:r>
          </a:p>
        </p:txBody>
      </p:sp>
    </p:spTree>
    <p:extLst>
      <p:ext uri="{BB962C8B-B14F-4D97-AF65-F5344CB8AC3E}">
        <p14:creationId xmlns:p14="http://schemas.microsoft.com/office/powerpoint/2010/main" val="1309294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BAEBB-5C13-7C3A-B715-7BDC5900F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C3332241-F8C3-E706-46EB-9B4A754B9D60}"/>
              </a:ext>
            </a:extLst>
          </p:cNvPr>
          <p:cNvSpPr/>
          <p:nvPr/>
        </p:nvSpPr>
        <p:spPr>
          <a:xfrm>
            <a:off x="2303487" y="2412712"/>
            <a:ext cx="7585023" cy="37431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40E7A4ED-2761-0DF5-DF30-11BD16640A55}"/>
              </a:ext>
            </a:extLst>
          </p:cNvPr>
          <p:cNvSpPr txBox="1">
            <a:spLocks/>
          </p:cNvSpPr>
          <p:nvPr/>
        </p:nvSpPr>
        <p:spPr>
          <a:xfrm>
            <a:off x="2543838" y="2272445"/>
            <a:ext cx="7104318" cy="347675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ü"/>
            </a:pPr>
            <a:endParaRPr lang="de-DE" sz="1600" b="1" dirty="0">
              <a:solidFill>
                <a:schemeClr val="tx1"/>
              </a:solidFill>
              <a:latin typeface="Open Sans Regular"/>
            </a:endParaRPr>
          </a:p>
          <a:p>
            <a:pPr algn="l">
              <a:buClr>
                <a:schemeClr val="tx1"/>
              </a:buClr>
              <a:buSzPct val="100000"/>
              <a:buFont typeface="Wingdings" panose="05000000000000000000" pitchFamily="2" charset="2"/>
              <a:buChar char="ü"/>
            </a:pPr>
            <a:endParaRPr lang="de-DE" sz="1600" dirty="0">
              <a:solidFill>
                <a:schemeClr val="tx1"/>
              </a:solidFill>
              <a:latin typeface="Open Sans Regular"/>
            </a:endParaRPr>
          </a:p>
          <a:p>
            <a:pPr algn="l">
              <a:buClr>
                <a:schemeClr val="tx1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sz="1600" dirty="0">
                <a:solidFill>
                  <a:schemeClr val="tx1"/>
                </a:solidFill>
                <a:latin typeface="Open Sans Regular"/>
              </a:rPr>
              <a:t>s</a:t>
            </a:r>
            <a:r>
              <a:rPr lang="de-DE" sz="1600" i="0" dirty="0">
                <a:solidFill>
                  <a:schemeClr val="tx1"/>
                </a:solidFill>
                <a:effectLst/>
                <a:latin typeface="Segoe UI" panose="020B0502040204020203" pitchFamily="34" charset="0"/>
              </a:rPr>
              <a:t>tadtnavi ist eine Open Source Lösung: </a:t>
            </a:r>
          </a:p>
          <a:p>
            <a:pPr algn="l">
              <a:buClr>
                <a:schemeClr val="tx1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sz="1600" i="0" dirty="0">
                <a:solidFill>
                  <a:schemeClr val="tx1"/>
                </a:solidFill>
                <a:effectLst/>
                <a:latin typeface="Segoe UI" panose="020B0502040204020203" pitchFamily="34" charset="0"/>
              </a:rPr>
              <a:t>die White Label Lösung macht es großen und kleinen Städten leicht, die Anwendung unter ihrem Namen und Erscheinungsbild zu verwenden und damit automatisch zu erweitern.</a:t>
            </a:r>
          </a:p>
          <a:p>
            <a:pPr marL="0" indent="0" algn="l">
              <a:buClr>
                <a:schemeClr val="tx1"/>
              </a:buClr>
              <a:buSzPct val="100000"/>
              <a:buNone/>
            </a:pPr>
            <a:endParaRPr lang="de-DE" sz="1600" dirty="0">
              <a:solidFill>
                <a:schemeClr val="tx1"/>
              </a:solidFill>
              <a:latin typeface="Segoe UI" panose="020B0502040204020203" pitchFamily="34" charset="0"/>
            </a:endParaRPr>
          </a:p>
          <a:p>
            <a:pPr marL="0" indent="0" algn="l">
              <a:buClr>
                <a:schemeClr val="tx1"/>
              </a:buClr>
              <a:buSzPct val="100000"/>
              <a:buNone/>
            </a:pPr>
            <a:r>
              <a:rPr lang="de-DE" sz="1600" b="1" i="0" dirty="0">
                <a:solidFill>
                  <a:schemeClr val="tx1"/>
                </a:solidFill>
                <a:effectLst/>
                <a:latin typeface="Segoe UI" panose="020B0502040204020203" pitchFamily="34" charset="0"/>
              </a:rPr>
              <a:t>Eure Stadt hat noch kein stadtnavi?</a:t>
            </a:r>
            <a:endParaRPr lang="de-DE" sz="1600" i="0" dirty="0">
              <a:solidFill>
                <a:schemeClr val="tx1"/>
              </a:solidFill>
              <a:effectLst/>
              <a:latin typeface="Segoe UI" panose="020B0502040204020203" pitchFamily="34" charset="0"/>
            </a:endParaRPr>
          </a:p>
          <a:p>
            <a:pPr algn="l"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sz="1600" i="0" dirty="0">
                <a:solidFill>
                  <a:schemeClr val="tx1"/>
                </a:solidFill>
                <a:effectLst/>
                <a:latin typeface="Segoe UI" panose="020B0502040204020203" pitchFamily="34" charset="0"/>
              </a:rPr>
              <a:t>Macht mit und werdet Teil der stadtnavi-Community.</a:t>
            </a: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chemeClr val="tx1"/>
                </a:solidFill>
                <a:latin typeface="Segoe UI" panose="020B0502040204020203" pitchFamily="34" charset="0"/>
              </a:rPr>
              <a:t>Kontaktmöglichkeiten zur Community auf: </a:t>
            </a:r>
            <a:r>
              <a:rPr lang="de-DE" sz="1600" b="1" dirty="0">
                <a:solidFill>
                  <a:srgbClr val="057134"/>
                </a:solidFill>
                <a:latin typeface="Open Sans Regular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www.stadtnavi.de</a:t>
            </a:r>
            <a:r>
              <a:rPr lang="de-DE" sz="1600" b="1" dirty="0">
                <a:solidFill>
                  <a:srgbClr val="057134"/>
                </a:solidFill>
                <a:latin typeface="Open Sans Regular"/>
              </a:rPr>
              <a:t>  </a:t>
            </a:r>
            <a:endParaRPr lang="de-DE" sz="1600" dirty="0">
              <a:solidFill>
                <a:srgbClr val="057134"/>
              </a:solidFill>
              <a:latin typeface="Open Sans Regular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1872319F-340B-C773-3169-815FEE7B4BB6}"/>
              </a:ext>
            </a:extLst>
          </p:cNvPr>
          <p:cNvSpPr txBox="1">
            <a:spLocks/>
          </p:cNvSpPr>
          <p:nvPr/>
        </p:nvSpPr>
        <p:spPr>
          <a:xfrm>
            <a:off x="1152522" y="1287682"/>
            <a:ext cx="9886951" cy="118903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DE" sz="3600" b="1">
                <a:solidFill>
                  <a:schemeClr val="tx1"/>
                </a:solidFill>
              </a:rPr>
              <a:t>                      - Mobilität neu denken</a:t>
            </a:r>
          </a:p>
        </p:txBody>
      </p:sp>
      <p:pic>
        <p:nvPicPr>
          <p:cNvPr id="4" name="Grafik 3" descr="Ein Bild, das Text, Schrift, Grafiken, Logo enthält.&#10;&#10;KI-generierte Inhalte können fehlerhaft sein.">
            <a:extLst>
              <a:ext uri="{FF2B5EF4-FFF2-40B4-BE49-F238E27FC236}">
                <a16:creationId xmlns:a16="http://schemas.microsoft.com/office/drawing/2014/main" id="{4C7DC67F-94E2-CE8A-6758-4FB9C590A1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859" y="1108802"/>
            <a:ext cx="2933632" cy="600512"/>
          </a:xfrm>
          <a:prstGeom prst="rect">
            <a:avLst/>
          </a:prstGeom>
        </p:spPr>
      </p:pic>
      <p:pic>
        <p:nvPicPr>
          <p:cNvPr id="8" name="Grafik 7" descr="Ein Bild, das Grafiken, Kreis, Screenshot, Logo enthält.&#10;&#10;KI-generierte Inhalte können fehlerhaft sein.">
            <a:extLst>
              <a:ext uri="{FF2B5EF4-FFF2-40B4-BE49-F238E27FC236}">
                <a16:creationId xmlns:a16="http://schemas.microsoft.com/office/drawing/2014/main" id="{405671E8-9023-2295-6C79-AB57C9D894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319" y="3868128"/>
            <a:ext cx="3476753" cy="347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16409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Avenir Next LT Pro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DividendVTI">
    <a:dk1>
      <a:sysClr val="windowText" lastClr="000000"/>
    </a:dk1>
    <a:lt1>
      <a:sysClr val="window" lastClr="FFFFFF"/>
    </a:lt1>
    <a:dk2>
      <a:srgbClr val="3D3D3D"/>
    </a:dk2>
    <a:lt2>
      <a:srgbClr val="EBEBEB"/>
    </a:lt2>
    <a:accent1>
      <a:srgbClr val="ED8428"/>
    </a:accent1>
    <a:accent2>
      <a:srgbClr val="E6C46D"/>
    </a:accent2>
    <a:accent3>
      <a:srgbClr val="537685"/>
    </a:accent3>
    <a:accent4>
      <a:srgbClr val="969FA7"/>
    </a:accent4>
    <a:accent5>
      <a:srgbClr val="A9C37C"/>
    </a:accent5>
    <a:accent6>
      <a:srgbClr val="5A8071"/>
    </a:accent6>
    <a:hlink>
      <a:srgbClr val="828282"/>
    </a:hlink>
    <a:folHlink>
      <a:srgbClr val="A5A5A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B28750E5FF15428245E8859949142B" ma:contentTypeVersion="4" ma:contentTypeDescription="Create a new document." ma:contentTypeScope="" ma:versionID="bca855af8585472be2dbdcde4c3fb145">
  <xsd:schema xmlns:xsd="http://www.w3.org/2001/XMLSchema" xmlns:xs="http://www.w3.org/2001/XMLSchema" xmlns:p="http://schemas.microsoft.com/office/2006/metadata/properties" xmlns:ns2="498ae022-a90d-4cd8-9d6a-8cfd8d5e6475" targetNamespace="http://schemas.microsoft.com/office/2006/metadata/properties" ma:root="true" ma:fieldsID="e9c84f5cd1397bc51a25520866eb9633" ns2:_="">
    <xsd:import namespace="498ae022-a90d-4cd8-9d6a-8cfd8d5e64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8ae022-a90d-4cd8-9d6a-8cfd8d5e64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B7055AE-C1F0-43A6-BF9F-68F64BF0E2C3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498ae022-a90d-4cd8-9d6a-8cfd8d5e6475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E31E629-D1FA-4BED-AA19-3B12B16536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8ae022-a90d-4cd8-9d6a-8cfd8d5e64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0A9438-DC9F-4340-8C70-AC7F2E9F0A8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515</Words>
  <Application>Microsoft Office PowerPoint</Application>
  <PresentationFormat>Breitbild</PresentationFormat>
  <Paragraphs>87</Paragraphs>
  <Slides>8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7" baseType="lpstr">
      <vt:lpstr>Aptos</vt:lpstr>
      <vt:lpstr>Arial</vt:lpstr>
      <vt:lpstr>Avenir Next LT Pro</vt:lpstr>
      <vt:lpstr>Open Sans</vt:lpstr>
      <vt:lpstr>Open Sans Regular</vt:lpstr>
      <vt:lpstr>Segoe UI</vt:lpstr>
      <vt:lpstr>Wingdings</vt:lpstr>
      <vt:lpstr>Wingdings 2</vt:lpstr>
      <vt:lpstr>DividendVTI</vt:lpstr>
      <vt:lpstr>PowerPoint-Präsentation</vt:lpstr>
      <vt:lpstr>Was ist                           ?</vt:lpstr>
      <vt:lpstr>PowerPoint-Präsentation</vt:lpstr>
      <vt:lpstr>Welche Daten können in stadtnavi integriert werden?</vt:lpstr>
      <vt:lpstr>Erfolgsfaktoren der mobilitätsplattform</vt:lpstr>
      <vt:lpstr>Die stadtnavi – Community </vt:lpstr>
      <vt:lpstr>Wie funktioniert die stadtnavi – community?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stadtnavi</dc:title>
  <dc:creator>Radke, Emmi</dc:creator>
  <cp:lastModifiedBy>Zieger, Jana</cp:lastModifiedBy>
  <cp:revision>2</cp:revision>
  <dcterms:created xsi:type="dcterms:W3CDTF">2025-03-06T13:58:23Z</dcterms:created>
  <dcterms:modified xsi:type="dcterms:W3CDTF">2025-06-17T08:45:15Z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0x010100B6B28750E5FF15428245E8859949142B</vt:lpwstr>
  </property>
</Properties>
</file>